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68" r:id="rId3"/>
    <p:sldMasterId id="2147483674" r:id="rId4"/>
  </p:sldMasterIdLst>
  <p:notesMasterIdLst>
    <p:notesMasterId r:id="rId21"/>
  </p:notesMasterIdLst>
  <p:handoutMasterIdLst>
    <p:handoutMasterId r:id="rId22"/>
  </p:handoutMasterIdLst>
  <p:sldIdLst>
    <p:sldId id="256" r:id="rId5"/>
    <p:sldId id="257" r:id="rId6"/>
    <p:sldId id="258" r:id="rId7"/>
    <p:sldId id="265" r:id="rId8"/>
    <p:sldId id="266" r:id="rId9"/>
    <p:sldId id="268" r:id="rId10"/>
    <p:sldId id="284" r:id="rId11"/>
    <p:sldId id="269" r:id="rId12"/>
    <p:sldId id="277" r:id="rId13"/>
    <p:sldId id="285" r:id="rId14"/>
    <p:sldId id="271" r:id="rId15"/>
    <p:sldId id="272" r:id="rId16"/>
    <p:sldId id="273" r:id="rId17"/>
    <p:sldId id="286" r:id="rId18"/>
    <p:sldId id="275" r:id="rId19"/>
    <p:sldId id="288" r:id="rId20"/>
  </p:sldIdLst>
  <p:sldSz cx="12192000" cy="6858000"/>
  <p:notesSz cx="6858000" cy="9144000"/>
  <p:custDataLst>
    <p:tags r:id="rId23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436" userDrawn="1">
          <p15:clr>
            <a:srgbClr val="A4A3A4"/>
          </p15:clr>
        </p15:guide>
        <p15:guide id="3" orient="horz" pos="119" userDrawn="1">
          <p15:clr>
            <a:srgbClr val="A4A3A4"/>
          </p15:clr>
        </p15:guide>
        <p15:guide id="4" orient="horz" pos="4156" userDrawn="1">
          <p15:clr>
            <a:srgbClr val="A4A3A4"/>
          </p15:clr>
        </p15:guide>
        <p15:guide id="5" orient="horz" pos="890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pos="211" userDrawn="1">
          <p15:clr>
            <a:srgbClr val="A4A3A4"/>
          </p15:clr>
        </p15:guide>
        <p15:guide id="8" pos="7469" userDrawn="1">
          <p15:clr>
            <a:srgbClr val="A4A3A4"/>
          </p15:clr>
        </p15:guide>
        <p15:guide id="9" pos="3688" userDrawn="1">
          <p15:clr>
            <a:srgbClr val="A4A3A4"/>
          </p15:clr>
        </p15:guide>
        <p15:guide id="10" pos="39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8B8B"/>
    <a:srgbClr val="AFAF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gitternetz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04" autoAdjust="0"/>
    <p:restoredTop sz="94660"/>
  </p:normalViewPr>
  <p:slideViewPr>
    <p:cSldViewPr showGuides="1">
      <p:cViewPr varScale="1">
        <p:scale>
          <a:sx n="141" d="100"/>
          <a:sy n="141" d="100"/>
        </p:scale>
        <p:origin x="224" y="416"/>
      </p:cViewPr>
      <p:guideLst>
        <p:guide orient="horz" pos="2160"/>
        <p:guide orient="horz" pos="436"/>
        <p:guide orient="horz" pos="119"/>
        <p:guide orient="horz" pos="4156"/>
        <p:guide orient="horz" pos="890"/>
        <p:guide pos="3840"/>
        <p:guide pos="211"/>
        <p:guide pos="7469"/>
        <p:guide pos="3688"/>
        <p:guide pos="3992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-3012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CB5D9A-C2F1-4FFB-83CC-A186914A64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1880FF-5A4E-4F25-9CEE-0D75F7C3E5E1}" type="datetimeFigureOut">
              <a:rPr lang="de-DE" smtClean="0"/>
              <a:pPr/>
              <a:t>27.10.19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31F1D7-8377-4A76-8F5D-3E76EEE25737}" type="datetimeFigureOut">
              <a:rPr lang="de-DE" smtClean="0"/>
              <a:pPr/>
              <a:t>27.10.19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0C133-2FF1-4A65-8FB9-994063EC256F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rtDatum"/>
          <p:cNvSpPr>
            <a:spLocks noGrp="1"/>
          </p:cNvSpPr>
          <p:nvPr>
            <p:ph type="body" sz="quarter" idx="11" hasCustomPrompt="1"/>
          </p:nvPr>
        </p:nvSpPr>
        <p:spPr>
          <a:xfrm>
            <a:off x="334800" y="4654800"/>
            <a:ext cx="11523600" cy="360000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/>
            </a:pPr>
            <a:r>
              <a:rPr lang="de-DE" dirty="0"/>
              <a:t>Ort, </a:t>
            </a:r>
            <a:r>
              <a:rPr lang="de-DE" dirty="0" err="1"/>
              <a:t>xy</a:t>
            </a:r>
            <a:r>
              <a:rPr lang="de-DE" dirty="0"/>
              <a:t>. Monat 201x</a:t>
            </a:r>
          </a:p>
          <a:p>
            <a:pPr lvl="0"/>
            <a:endParaRPr lang="de-DE" dirty="0"/>
          </a:p>
        </p:txBody>
      </p:sp>
      <p:sp>
        <p:nvSpPr>
          <p:cNvPr id="13" name="Name"/>
          <p:cNvSpPr>
            <a:spLocks noGrp="1"/>
          </p:cNvSpPr>
          <p:nvPr>
            <p:ph type="body" sz="quarter" idx="12" hasCustomPrompt="1"/>
          </p:nvPr>
        </p:nvSpPr>
        <p:spPr>
          <a:xfrm>
            <a:off x="334800" y="5158800"/>
            <a:ext cx="11523600" cy="360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de-DE" dirty="0"/>
              <a:t>Dr.-Ing. / Dipl.-Ing. Vorname Nachname</a:t>
            </a:r>
          </a:p>
        </p:txBody>
      </p:sp>
      <p:sp>
        <p:nvSpPr>
          <p:cNvPr id="8" name="Vortragstitel"/>
          <p:cNvSpPr>
            <a:spLocks noGrp="1"/>
          </p:cNvSpPr>
          <p:nvPr>
            <p:ph sz="quarter" idx="10" hasCustomPrompt="1"/>
          </p:nvPr>
        </p:nvSpPr>
        <p:spPr>
          <a:xfrm>
            <a:off x="334800" y="2782800"/>
            <a:ext cx="11523600" cy="961200"/>
          </a:xfrm>
        </p:spPr>
        <p:txBody>
          <a:bodyPr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de-DE" dirty="0"/>
              <a:t>Name des Vortrags</a:t>
            </a:r>
          </a:p>
          <a:p>
            <a:pPr lvl="0"/>
            <a:r>
              <a:rPr lang="de-DE" dirty="0"/>
              <a:t>(Vortragstitel, Arial 20pt Fett</a:t>
            </a:r>
          </a:p>
          <a:p>
            <a:pPr lvl="0"/>
            <a:r>
              <a:rPr lang="de-DE" dirty="0"/>
              <a:t>max. 3-Zeiler)</a:t>
            </a:r>
          </a:p>
        </p:txBody>
      </p:sp>
      <p:sp>
        <p:nvSpPr>
          <p:cNvPr id="2" name="Veranstaltungstitel"/>
          <p:cNvSpPr>
            <a:spLocks noGrp="1"/>
          </p:cNvSpPr>
          <p:nvPr>
            <p:ph type="ctrTitle" hasCustomPrompt="1"/>
          </p:nvPr>
        </p:nvSpPr>
        <p:spPr>
          <a:xfrm>
            <a:off x="334800" y="1447200"/>
            <a:ext cx="11523600" cy="961200"/>
          </a:xfrm>
        </p:spPr>
        <p:txBody>
          <a:bodyPr anchor="t">
            <a:noAutofit/>
          </a:bodyPr>
          <a:lstStyle>
            <a:lvl1pPr>
              <a:lnSpc>
                <a:spcPts val="2500"/>
              </a:lnSpc>
              <a:defRPr sz="2200"/>
            </a:lvl1pPr>
          </a:lstStyle>
          <a:p>
            <a:r>
              <a:rPr lang="de-DE" dirty="0"/>
              <a:t>Veranstaltung</a:t>
            </a:r>
            <a:br>
              <a:rPr lang="de-DE" dirty="0"/>
            </a:br>
            <a:r>
              <a:rPr lang="de-DE" dirty="0"/>
              <a:t>(Veranstaltungstitel, Arial 20pt Fett</a:t>
            </a:r>
            <a:br>
              <a:rPr lang="de-DE" dirty="0"/>
            </a:br>
            <a:r>
              <a:rPr lang="de-DE" dirty="0"/>
              <a:t>max. 3-Zeiler)</a:t>
            </a:r>
          </a:p>
        </p:txBody>
      </p:sp>
      <p:sp>
        <p:nvSpPr>
          <p:cNvPr id="7" name="Adresse"/>
          <p:cNvSpPr>
            <a:spLocks noGrp="1"/>
          </p:cNvSpPr>
          <p:nvPr>
            <p:ph type="body" sz="quarter" idx="13" hasCustomPrompt="1"/>
          </p:nvPr>
        </p:nvSpPr>
        <p:spPr>
          <a:xfrm>
            <a:off x="334800" y="5806800"/>
            <a:ext cx="11523600" cy="792000"/>
          </a:xfrm>
        </p:spPr>
        <p:txBody>
          <a:bodyPr lIns="0" tIns="0" rIns="0" bIns="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aseline="0"/>
            </a:lvl1pPr>
          </a:lstStyle>
          <a:p>
            <a:r>
              <a:rPr lang="de-DE" dirty="0">
                <a:latin typeface="Arial" pitchFamily="34" charset="0"/>
                <a:cs typeface="Arial" pitchFamily="34" charset="0"/>
              </a:rPr>
              <a:t>Textplatzhalter dem Design entsprechend füllen:</a:t>
            </a:r>
            <a:br>
              <a:rPr lang="de-DE" dirty="0">
                <a:latin typeface="Arial" pitchFamily="34" charset="0"/>
                <a:cs typeface="Arial" pitchFamily="34" charset="0"/>
              </a:rPr>
            </a:br>
            <a:r>
              <a:rPr lang="de-DE" dirty="0">
                <a:latin typeface="Arial" pitchFamily="34" charset="0"/>
                <a:cs typeface="Arial" pitchFamily="34" charset="0"/>
              </a:rPr>
              <a:t>Institut für Kraftfahrzeuge bzw. Institute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for</a:t>
            </a:r>
            <a:r>
              <a:rPr lang="de-DE" dirty="0">
                <a:latin typeface="Arial" pitchFamily="34" charset="0"/>
                <a:cs typeface="Arial" pitchFamily="34" charset="0"/>
              </a:rPr>
              <a:t> Automotive Engineering</a:t>
            </a:r>
            <a:br>
              <a:rPr lang="de-DE" dirty="0">
                <a:latin typeface="Arial" pitchFamily="34" charset="0"/>
                <a:cs typeface="Arial" pitchFamily="34" charset="0"/>
              </a:rPr>
            </a:br>
            <a:r>
              <a:rPr lang="de-DE" dirty="0">
                <a:latin typeface="Arial" pitchFamily="34" charset="0"/>
                <a:cs typeface="Arial" pitchFamily="34" charset="0"/>
              </a:rPr>
              <a:t>Forschungsgesellschaft Kraftfahrwesen mbH Aachen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KontaktTypen"/>
          <p:cNvSpPr/>
          <p:nvPr userDrawn="1"/>
        </p:nvSpPr>
        <p:spPr>
          <a:xfrm>
            <a:off x="334800" y="5212800"/>
            <a:ext cx="11523600" cy="13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1800" noProof="0">
                <a:latin typeface="Arial" pitchFamily="34" charset="0"/>
                <a:cs typeface="Arial" pitchFamily="34" charset="0"/>
              </a:rPr>
              <a:t>Phone</a:t>
            </a:r>
          </a:p>
          <a:p>
            <a:r>
              <a:rPr lang="en-GB" sz="1800" noProof="0">
                <a:latin typeface="Arial" pitchFamily="34" charset="0"/>
                <a:cs typeface="Arial" pitchFamily="34" charset="0"/>
              </a:rPr>
              <a:t>Fax</a:t>
            </a:r>
          </a:p>
          <a:p>
            <a:endParaRPr lang="en-GB" sz="1800" noProof="0">
              <a:latin typeface="Arial" pitchFamily="34" charset="0"/>
              <a:cs typeface="Arial" pitchFamily="34" charset="0"/>
            </a:endParaRPr>
          </a:p>
          <a:p>
            <a:pPr>
              <a:tabLst>
                <a:tab pos="990600" algn="l"/>
              </a:tabLst>
            </a:pPr>
            <a:r>
              <a:rPr lang="en-GB" sz="1800" noProof="0">
                <a:latin typeface="Arial" pitchFamily="34" charset="0"/>
                <a:cs typeface="Arial" pitchFamily="34" charset="0"/>
              </a:rPr>
              <a:t>Email</a:t>
            </a:r>
            <a:br>
              <a:rPr lang="en-GB" sz="1800" noProof="0">
                <a:latin typeface="Arial" pitchFamily="34" charset="0"/>
                <a:cs typeface="Arial" pitchFamily="34" charset="0"/>
              </a:rPr>
            </a:br>
            <a:r>
              <a:rPr lang="en-GB" sz="1800" noProof="0">
                <a:latin typeface="Arial" pitchFamily="34" charset="0"/>
                <a:cs typeface="Arial" pitchFamily="34" charset="0"/>
              </a:rPr>
              <a:t>Internet</a:t>
            </a:r>
            <a:r>
              <a:rPr lang="en-GB" sz="1800" baseline="0" noProof="0">
                <a:latin typeface="Arial" pitchFamily="34" charset="0"/>
                <a:cs typeface="Arial" pitchFamily="34" charset="0"/>
              </a:rPr>
              <a:t>	</a:t>
            </a:r>
            <a:r>
              <a:rPr lang="en-GB" sz="1800" noProof="0">
                <a:latin typeface="Arial" pitchFamily="34" charset="0"/>
                <a:cs typeface="Arial" pitchFamily="34" charset="0"/>
              </a:rPr>
              <a:t>www.ika.rwth-aachen.de</a:t>
            </a:r>
          </a:p>
        </p:txBody>
      </p:sp>
      <p:sp>
        <p:nvSpPr>
          <p:cNvPr id="9" name="Adresse"/>
          <p:cNvSpPr/>
          <p:nvPr userDrawn="1"/>
        </p:nvSpPr>
        <p:spPr>
          <a:xfrm>
            <a:off x="334800" y="3214800"/>
            <a:ext cx="11523600" cy="1432800"/>
          </a:xfrm>
          <a:prstGeom prst="rect">
            <a:avLst/>
          </a:prstGeom>
        </p:spPr>
        <p:txBody>
          <a:bodyPr wrap="square" lIns="0" tIns="0" rIns="0">
            <a:spAutoFit/>
          </a:bodyPr>
          <a:lstStyle/>
          <a:p>
            <a:r>
              <a:rPr lang="en-GB" sz="1800" noProof="0">
                <a:latin typeface="Arial" pitchFamily="34" charset="0"/>
                <a:cs typeface="Arial" pitchFamily="34" charset="0"/>
              </a:rPr>
              <a:t>Institute for Automotive Engineering</a:t>
            </a:r>
            <a:r>
              <a:rPr lang="en-GB" sz="1800" baseline="0" noProof="0">
                <a:latin typeface="Arial" pitchFamily="34" charset="0"/>
                <a:cs typeface="Arial" pitchFamily="34" charset="0"/>
              </a:rPr>
              <a:t> (ika)</a:t>
            </a:r>
            <a:endParaRPr lang="en-GB" sz="1800" noProof="0">
              <a:latin typeface="Arial" pitchFamily="34" charset="0"/>
              <a:cs typeface="Arial" pitchFamily="34" charset="0"/>
            </a:endParaRPr>
          </a:p>
          <a:p>
            <a:r>
              <a:rPr lang="en-GB" sz="1800" noProof="0">
                <a:latin typeface="Arial" pitchFamily="34" charset="0"/>
                <a:cs typeface="Arial" pitchFamily="34" charset="0"/>
              </a:rPr>
              <a:t>RWTH Aachen University</a:t>
            </a:r>
          </a:p>
          <a:p>
            <a:r>
              <a:rPr lang="en-GB" sz="1800" noProof="0">
                <a:latin typeface="Arial" pitchFamily="34" charset="0"/>
                <a:cs typeface="Arial" pitchFamily="34" charset="0"/>
              </a:rPr>
              <a:t>Steinbachstr. 7</a:t>
            </a:r>
          </a:p>
          <a:p>
            <a:r>
              <a:rPr lang="en-GB" sz="1800" noProof="0">
                <a:latin typeface="Arial" pitchFamily="34" charset="0"/>
                <a:cs typeface="Arial" pitchFamily="34" charset="0"/>
              </a:rPr>
              <a:t>52074 Aachen</a:t>
            </a:r>
          </a:p>
          <a:p>
            <a:r>
              <a:rPr lang="en-GB" sz="1800" noProof="0">
                <a:latin typeface="Arial" pitchFamily="34" charset="0"/>
                <a:cs typeface="Arial" pitchFamily="34" charset="0"/>
              </a:rPr>
              <a:t>Germany</a:t>
            </a:r>
          </a:p>
        </p:txBody>
      </p:sp>
      <p:sp>
        <p:nvSpPr>
          <p:cNvPr id="8" name="Name"/>
          <p:cNvSpPr>
            <a:spLocks noGrp="1"/>
          </p:cNvSpPr>
          <p:nvPr>
            <p:ph type="body" sz="quarter" idx="12" hasCustomPrompt="1"/>
          </p:nvPr>
        </p:nvSpPr>
        <p:spPr>
          <a:xfrm>
            <a:off x="334800" y="2350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GB" noProof="0"/>
              <a:t>Dr.-Ing. / Dipl.-Ing. Vorname Nachname (Bearbeiter, Ansprechpartner)</a:t>
            </a:r>
          </a:p>
        </p:txBody>
      </p:sp>
      <p:sp>
        <p:nvSpPr>
          <p:cNvPr id="12" name="KontaktDaten"/>
          <p:cNvSpPr>
            <a:spLocks noGrp="1"/>
          </p:cNvSpPr>
          <p:nvPr>
            <p:ph type="body" sz="quarter" idx="13" hasCustomPrompt="1"/>
          </p:nvPr>
        </p:nvSpPr>
        <p:spPr>
          <a:xfrm>
            <a:off x="1314000" y="5212800"/>
            <a:ext cx="10544400" cy="11700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pPr lvl="0"/>
            <a:r>
              <a:rPr lang="en-GB" noProof="0"/>
              <a:t>+49 241 80 xxxxx</a:t>
            </a:r>
          </a:p>
          <a:p>
            <a:pPr lvl="0"/>
            <a:r>
              <a:rPr lang="en-GB" noProof="0"/>
              <a:t>+49 241 80 22147</a:t>
            </a:r>
          </a:p>
          <a:p>
            <a:pPr lvl="0"/>
            <a:endParaRPr lang="en-GB" noProof="0"/>
          </a:p>
          <a:p>
            <a:pPr lvl="0"/>
            <a:r>
              <a:rPr lang="en-GB" noProof="0"/>
              <a:t>xxxxx@ika.rwth-aachen.de</a:t>
            </a:r>
          </a:p>
        </p:txBody>
      </p:sp>
      <p:sp>
        <p:nvSpPr>
          <p:cNvPr id="7" name="Titel"/>
          <p:cNvSpPr txBox="1"/>
          <p:nvPr userDrawn="1"/>
        </p:nvSpPr>
        <p:spPr>
          <a:xfrm>
            <a:off x="334800" y="190800"/>
            <a:ext cx="8784000" cy="576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lnSpc>
                <a:spcPts val="2500"/>
              </a:lnSpc>
            </a:pPr>
            <a:r>
              <a:rPr lang="en-GB" sz="2200" b="1" noProof="0">
                <a:latin typeface="Arial" pitchFamily="34" charset="0"/>
                <a:cs typeface="Arial" pitchFamily="34" charset="0"/>
              </a:rPr>
              <a:t>Contact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rtDatum"/>
          <p:cNvSpPr>
            <a:spLocks noGrp="1"/>
          </p:cNvSpPr>
          <p:nvPr>
            <p:ph type="body" sz="quarter" idx="11" hasCustomPrompt="1"/>
          </p:nvPr>
        </p:nvSpPr>
        <p:spPr>
          <a:xfrm>
            <a:off x="334800" y="4654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de-DE" dirty="0"/>
              <a:t>Ort, </a:t>
            </a:r>
            <a:r>
              <a:rPr lang="de-DE" dirty="0" err="1"/>
              <a:t>xy</a:t>
            </a:r>
            <a:r>
              <a:rPr lang="de-DE" dirty="0"/>
              <a:t>. Monat 201x</a:t>
            </a:r>
          </a:p>
        </p:txBody>
      </p:sp>
      <p:sp>
        <p:nvSpPr>
          <p:cNvPr id="13" name="Name"/>
          <p:cNvSpPr>
            <a:spLocks noGrp="1"/>
          </p:cNvSpPr>
          <p:nvPr>
            <p:ph type="body" sz="quarter" idx="12" hasCustomPrompt="1"/>
          </p:nvPr>
        </p:nvSpPr>
        <p:spPr>
          <a:xfrm>
            <a:off x="334800" y="5158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de-DE" dirty="0"/>
              <a:t>Dr.-Ing. / Dipl.-Ing. Vorname Nachname</a:t>
            </a:r>
          </a:p>
        </p:txBody>
      </p:sp>
      <p:sp>
        <p:nvSpPr>
          <p:cNvPr id="8" name="Vortragstitel"/>
          <p:cNvSpPr>
            <a:spLocks noGrp="1"/>
          </p:cNvSpPr>
          <p:nvPr>
            <p:ph sz="quarter" idx="10" hasCustomPrompt="1"/>
          </p:nvPr>
        </p:nvSpPr>
        <p:spPr>
          <a:xfrm>
            <a:off x="334800" y="2782800"/>
            <a:ext cx="11523600" cy="1115690"/>
          </a:xfrm>
        </p:spPr>
        <p:txBody>
          <a:bodyPr lIns="0" tIns="0" rIns="0" bIns="0" anchor="t">
            <a:sp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de-DE" dirty="0"/>
              <a:t>Name des Vortrags</a:t>
            </a:r>
          </a:p>
          <a:p>
            <a:pPr lvl="0"/>
            <a:r>
              <a:rPr lang="de-DE" dirty="0"/>
              <a:t>(Vortragstitel, Arial 20pt Fett</a:t>
            </a:r>
          </a:p>
          <a:p>
            <a:pPr lvl="0"/>
            <a:r>
              <a:rPr lang="de-DE" dirty="0"/>
              <a:t>max. 3-Zeiler)</a:t>
            </a:r>
          </a:p>
        </p:txBody>
      </p:sp>
      <p:sp>
        <p:nvSpPr>
          <p:cNvPr id="2" name="Veranstaltungstitel"/>
          <p:cNvSpPr>
            <a:spLocks noGrp="1"/>
          </p:cNvSpPr>
          <p:nvPr>
            <p:ph type="ctrTitle" hasCustomPrompt="1"/>
          </p:nvPr>
        </p:nvSpPr>
        <p:spPr>
          <a:xfrm>
            <a:off x="334800" y="1447200"/>
            <a:ext cx="11523600" cy="961200"/>
          </a:xfrm>
        </p:spPr>
        <p:txBody>
          <a:bodyPr anchor="t">
            <a:spAutoFit/>
          </a:bodyPr>
          <a:lstStyle>
            <a:lvl1pPr>
              <a:lnSpc>
                <a:spcPts val="2500"/>
              </a:lnSpc>
              <a:defRPr sz="2200"/>
            </a:lvl1pPr>
          </a:lstStyle>
          <a:p>
            <a:r>
              <a:rPr lang="de-DE" dirty="0"/>
              <a:t>Veranstaltung</a:t>
            </a:r>
            <a:br>
              <a:rPr lang="de-DE" dirty="0"/>
            </a:br>
            <a:r>
              <a:rPr lang="de-DE" dirty="0"/>
              <a:t>(Veranstaltungstitel, Arial 20pt Fett</a:t>
            </a:r>
            <a:br>
              <a:rPr lang="de-DE" dirty="0"/>
            </a:br>
            <a:r>
              <a:rPr lang="de-DE" dirty="0"/>
              <a:t>max. 3-Zeiler)</a:t>
            </a:r>
          </a:p>
        </p:txBody>
      </p:sp>
      <p:sp>
        <p:nvSpPr>
          <p:cNvPr id="7" name="Adresse"/>
          <p:cNvSpPr>
            <a:spLocks noGrp="1"/>
          </p:cNvSpPr>
          <p:nvPr>
            <p:ph type="body" sz="quarter" idx="13" hasCustomPrompt="1"/>
          </p:nvPr>
        </p:nvSpPr>
        <p:spPr>
          <a:xfrm>
            <a:off x="334800" y="5806800"/>
            <a:ext cx="11523600" cy="792000"/>
          </a:xfrm>
        </p:spPr>
        <p:txBody>
          <a:bodyPr lIns="0" tIns="0" rIns="0" bIns="0"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1800"/>
            </a:lvl1pPr>
          </a:lstStyle>
          <a:p>
            <a:r>
              <a:rPr lang="de-DE" dirty="0">
                <a:latin typeface="Arial" pitchFamily="34" charset="0"/>
                <a:cs typeface="Arial" pitchFamily="34" charset="0"/>
              </a:rPr>
              <a:t>Textplatzhalter dem Design entsprechend füllen:</a:t>
            </a:r>
            <a:br>
              <a:rPr lang="de-DE" dirty="0">
                <a:latin typeface="Arial" pitchFamily="34" charset="0"/>
                <a:cs typeface="Arial" pitchFamily="34" charset="0"/>
              </a:rPr>
            </a:br>
            <a:r>
              <a:rPr lang="de-DE" dirty="0">
                <a:latin typeface="Arial" pitchFamily="34" charset="0"/>
                <a:cs typeface="Arial" pitchFamily="34" charset="0"/>
              </a:rPr>
              <a:t>Institut für Kraftfahrzeuge bzw. Institute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for</a:t>
            </a:r>
            <a:r>
              <a:rPr lang="de-DE" dirty="0">
                <a:latin typeface="Arial" pitchFamily="34" charset="0"/>
                <a:cs typeface="Arial" pitchFamily="34" charset="0"/>
              </a:rPr>
              <a:t> Automotive Engineering</a:t>
            </a:r>
            <a:br>
              <a:rPr lang="de-DE" dirty="0">
                <a:latin typeface="Arial" pitchFamily="34" charset="0"/>
                <a:cs typeface="Arial" pitchFamily="34" charset="0"/>
              </a:rPr>
            </a:br>
            <a:r>
              <a:rPr lang="de-DE" dirty="0">
                <a:latin typeface="Arial" pitchFamily="34" charset="0"/>
                <a:cs typeface="Arial" pitchFamily="34" charset="0"/>
              </a:rPr>
              <a:t>Forschungsgesellschaft Kraftfahrwesen mbH Aachen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"/>
          <p:cNvSpPr>
            <a:spLocks noGrp="1"/>
          </p:cNvSpPr>
          <p:nvPr>
            <p:ph idx="1"/>
          </p:nvPr>
        </p:nvSpPr>
        <p:spPr>
          <a:xfrm>
            <a:off x="334800" y="1447200"/>
            <a:ext cx="11523600" cy="5144400"/>
          </a:xfrm>
        </p:spPr>
        <p:txBody>
          <a:bodyPr>
            <a:normAutofit/>
          </a:bodyPr>
          <a:lstStyle>
            <a:lvl1pPr marL="360000" indent="-360000">
              <a:defRPr sz="1800"/>
            </a:lvl1pPr>
            <a:lvl2pPr marL="720000" indent="-360000">
              <a:defRPr sz="1800"/>
            </a:lvl2pPr>
            <a:lvl3pPr marL="1080000" indent="-360000">
              <a:defRPr sz="1800"/>
            </a:lvl3pPr>
            <a:lvl4pPr indent="-360000">
              <a:defRPr sz="1800"/>
            </a:lvl4pPr>
            <a:lvl5pPr marL="1800000" indent="-360000">
              <a:defRPr sz="1800"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"/>
          <p:cNvSpPr>
            <a:spLocks noGrp="1"/>
          </p:cNvSpPr>
          <p:nvPr>
            <p:ph idx="1"/>
          </p:nvPr>
        </p:nvSpPr>
        <p:spPr>
          <a:xfrm>
            <a:off x="334800" y="1447200"/>
            <a:ext cx="11523600" cy="5144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Links"/>
          <p:cNvSpPr>
            <a:spLocks noGrp="1"/>
          </p:cNvSpPr>
          <p:nvPr>
            <p:ph sz="half" idx="1"/>
          </p:nvPr>
        </p:nvSpPr>
        <p:spPr>
          <a:xfrm>
            <a:off x="334800" y="1447200"/>
            <a:ext cx="5518800" cy="515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Rechts"/>
          <p:cNvSpPr>
            <a:spLocks noGrp="1"/>
          </p:cNvSpPr>
          <p:nvPr>
            <p:ph sz="half" idx="2"/>
          </p:nvPr>
        </p:nvSpPr>
        <p:spPr>
          <a:xfrm>
            <a:off x="6336000" y="1447200"/>
            <a:ext cx="5518800" cy="515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KontaktTypen"/>
          <p:cNvSpPr/>
          <p:nvPr userDrawn="1"/>
        </p:nvSpPr>
        <p:spPr>
          <a:xfrm>
            <a:off x="334800" y="5212800"/>
            <a:ext cx="11523600" cy="13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800" dirty="0">
                <a:latin typeface="Arial" pitchFamily="34" charset="0"/>
                <a:cs typeface="Arial" pitchFamily="34" charset="0"/>
              </a:rPr>
              <a:t>Telefon</a:t>
            </a:r>
          </a:p>
          <a:p>
            <a:r>
              <a:rPr lang="de-DE" sz="1800" dirty="0">
                <a:latin typeface="Arial" pitchFamily="34" charset="0"/>
                <a:cs typeface="Arial" pitchFamily="34" charset="0"/>
              </a:rPr>
              <a:t>Fax</a:t>
            </a:r>
          </a:p>
          <a:p>
            <a:endParaRPr lang="de-DE" sz="1800" dirty="0">
              <a:latin typeface="Arial" pitchFamily="34" charset="0"/>
              <a:cs typeface="Arial" pitchFamily="34" charset="0"/>
            </a:endParaRPr>
          </a:p>
          <a:p>
            <a:pPr>
              <a:tabLst>
                <a:tab pos="990600" algn="l"/>
              </a:tabLst>
            </a:pPr>
            <a:r>
              <a:rPr lang="de-DE" sz="1800" dirty="0">
                <a:latin typeface="Arial" pitchFamily="34" charset="0"/>
                <a:cs typeface="Arial" pitchFamily="34" charset="0"/>
              </a:rPr>
              <a:t>E-Mail</a:t>
            </a:r>
            <a:br>
              <a:rPr lang="de-DE" sz="1800" dirty="0">
                <a:latin typeface="Arial" pitchFamily="34" charset="0"/>
                <a:cs typeface="Arial" pitchFamily="34" charset="0"/>
              </a:rPr>
            </a:br>
            <a:r>
              <a:rPr lang="de-DE" sz="1800" dirty="0">
                <a:latin typeface="Arial" pitchFamily="34" charset="0"/>
                <a:cs typeface="Arial" pitchFamily="34" charset="0"/>
              </a:rPr>
              <a:t>Internet</a:t>
            </a:r>
            <a:r>
              <a:rPr lang="de-DE" sz="1800" baseline="0" dirty="0">
                <a:latin typeface="Arial" pitchFamily="34" charset="0"/>
                <a:cs typeface="Arial" pitchFamily="34" charset="0"/>
              </a:rPr>
              <a:t>	</a:t>
            </a:r>
            <a:r>
              <a:rPr lang="de-DE" sz="1800" dirty="0">
                <a:latin typeface="Arial" pitchFamily="34" charset="0"/>
                <a:cs typeface="Arial" pitchFamily="34" charset="0"/>
              </a:rPr>
              <a:t>www.fka.de</a:t>
            </a:r>
          </a:p>
        </p:txBody>
      </p:sp>
      <p:sp>
        <p:nvSpPr>
          <p:cNvPr id="9" name="Adresse"/>
          <p:cNvSpPr/>
          <p:nvPr userDrawn="1"/>
        </p:nvSpPr>
        <p:spPr>
          <a:xfrm>
            <a:off x="334800" y="3214800"/>
            <a:ext cx="11523600" cy="1432800"/>
          </a:xfrm>
          <a:prstGeom prst="rect">
            <a:avLst/>
          </a:prstGeom>
        </p:spPr>
        <p:txBody>
          <a:bodyPr wrap="square" lIns="0" tIns="0" rIns="0">
            <a:spAutoFit/>
          </a:bodyPr>
          <a:lstStyle/>
          <a:p>
            <a:r>
              <a:rPr lang="de-DE" sz="1800" dirty="0">
                <a:latin typeface="Arial" pitchFamily="34" charset="0"/>
                <a:cs typeface="Arial" pitchFamily="34" charset="0"/>
              </a:rPr>
              <a:t>fka GmbH</a:t>
            </a:r>
          </a:p>
          <a:p>
            <a:r>
              <a:rPr lang="de-DE" sz="1800" dirty="0">
                <a:latin typeface="Arial" pitchFamily="34" charset="0"/>
                <a:cs typeface="Arial" pitchFamily="34" charset="0"/>
              </a:rPr>
              <a:t>Steinbachstraße 7</a:t>
            </a:r>
          </a:p>
          <a:p>
            <a:r>
              <a:rPr lang="de-DE" sz="1800" dirty="0">
                <a:latin typeface="Arial" pitchFamily="34" charset="0"/>
                <a:cs typeface="Arial" pitchFamily="34" charset="0"/>
              </a:rPr>
              <a:t>52074 Aachen</a:t>
            </a:r>
          </a:p>
        </p:txBody>
      </p:sp>
      <p:sp>
        <p:nvSpPr>
          <p:cNvPr id="8" name="Name"/>
          <p:cNvSpPr>
            <a:spLocks noGrp="1"/>
          </p:cNvSpPr>
          <p:nvPr>
            <p:ph type="body" sz="quarter" idx="12" hasCustomPrompt="1"/>
          </p:nvPr>
        </p:nvSpPr>
        <p:spPr>
          <a:xfrm>
            <a:off x="334800" y="2350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de-DE" dirty="0"/>
              <a:t>Dr.-Ing. / Dipl.-Ing. Vorname Nachname (Bearbeiter, Ansprechpartner)</a:t>
            </a:r>
          </a:p>
        </p:txBody>
      </p:sp>
      <p:sp>
        <p:nvSpPr>
          <p:cNvPr id="12" name="KontaktDaten"/>
          <p:cNvSpPr>
            <a:spLocks noGrp="1"/>
          </p:cNvSpPr>
          <p:nvPr>
            <p:ph type="body" sz="quarter" idx="13" hasCustomPrompt="1"/>
          </p:nvPr>
        </p:nvSpPr>
        <p:spPr>
          <a:xfrm>
            <a:off x="1314000" y="5212800"/>
            <a:ext cx="10544400" cy="11700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pPr lvl="0"/>
            <a:r>
              <a:rPr lang="fr-FR" dirty="0"/>
              <a:t>+49 241 8861 xxx</a:t>
            </a:r>
          </a:p>
          <a:p>
            <a:pPr lvl="0"/>
            <a:r>
              <a:rPr lang="fr-FR" dirty="0"/>
              <a:t>+49 241 8861 110</a:t>
            </a:r>
          </a:p>
          <a:p>
            <a:pPr lvl="0"/>
            <a:endParaRPr lang="fr-FR" dirty="0"/>
          </a:p>
          <a:p>
            <a:pPr lvl="0"/>
            <a:r>
              <a:rPr lang="fr-FR" dirty="0"/>
              <a:t>xxxxx@fka.de</a:t>
            </a:r>
            <a:endParaRPr lang="de-DE" dirty="0"/>
          </a:p>
        </p:txBody>
      </p:sp>
      <p:sp>
        <p:nvSpPr>
          <p:cNvPr id="7" name="Titel"/>
          <p:cNvSpPr txBox="1"/>
          <p:nvPr userDrawn="1"/>
        </p:nvSpPr>
        <p:spPr>
          <a:xfrm>
            <a:off x="334800" y="190800"/>
            <a:ext cx="8784000" cy="576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lnSpc>
                <a:spcPts val="2500"/>
              </a:lnSpc>
            </a:pPr>
            <a:r>
              <a:rPr lang="de-DE" sz="2200" b="1" dirty="0">
                <a:latin typeface="Arial" pitchFamily="34" charset="0"/>
                <a:cs typeface="Arial" pitchFamily="34" charset="0"/>
              </a:rPr>
              <a:t>Kontakt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rtDatum"/>
          <p:cNvSpPr>
            <a:spLocks noGrp="1"/>
          </p:cNvSpPr>
          <p:nvPr>
            <p:ph type="body" sz="quarter" idx="11" hasCustomPrompt="1"/>
          </p:nvPr>
        </p:nvSpPr>
        <p:spPr>
          <a:xfrm>
            <a:off x="334800" y="4654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GB" noProof="0"/>
              <a:t>Venue, xy Month 201x</a:t>
            </a:r>
          </a:p>
        </p:txBody>
      </p:sp>
      <p:sp>
        <p:nvSpPr>
          <p:cNvPr id="13" name="Name"/>
          <p:cNvSpPr>
            <a:spLocks noGrp="1"/>
          </p:cNvSpPr>
          <p:nvPr>
            <p:ph type="body" sz="quarter" idx="12" hasCustomPrompt="1"/>
          </p:nvPr>
        </p:nvSpPr>
        <p:spPr>
          <a:xfrm>
            <a:off x="334800" y="5158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GB" noProof="0"/>
              <a:t>Dr.-Ing. / Dipl.-Ing. Vorname</a:t>
            </a:r>
          </a:p>
        </p:txBody>
      </p:sp>
      <p:sp>
        <p:nvSpPr>
          <p:cNvPr id="8" name="Vortragstitel"/>
          <p:cNvSpPr>
            <a:spLocks noGrp="1"/>
          </p:cNvSpPr>
          <p:nvPr>
            <p:ph sz="quarter" idx="10" hasCustomPrompt="1"/>
          </p:nvPr>
        </p:nvSpPr>
        <p:spPr>
          <a:xfrm>
            <a:off x="334800" y="2782800"/>
            <a:ext cx="11523600" cy="1115690"/>
          </a:xfrm>
        </p:spPr>
        <p:txBody>
          <a:bodyPr lIns="0" tIns="0" rIns="0" bIns="0" anchor="t">
            <a:sp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 noProof="0"/>
              <a:t>Name des Vortrags</a:t>
            </a:r>
          </a:p>
          <a:p>
            <a:pPr lvl="0"/>
            <a:r>
              <a:rPr lang="en-GB" noProof="0"/>
              <a:t>(Vortragstitel, Arial 20pt Fett</a:t>
            </a:r>
          </a:p>
          <a:p>
            <a:pPr lvl="0"/>
            <a:r>
              <a:rPr lang="en-GB" noProof="0"/>
              <a:t>max. 3-Zeiler)</a:t>
            </a:r>
          </a:p>
        </p:txBody>
      </p:sp>
      <p:sp>
        <p:nvSpPr>
          <p:cNvPr id="2" name="Veranstaltungstitel"/>
          <p:cNvSpPr>
            <a:spLocks noGrp="1"/>
          </p:cNvSpPr>
          <p:nvPr>
            <p:ph type="ctrTitle" hasCustomPrompt="1"/>
          </p:nvPr>
        </p:nvSpPr>
        <p:spPr>
          <a:xfrm>
            <a:off x="334800" y="1447200"/>
            <a:ext cx="11523600" cy="961200"/>
          </a:xfrm>
        </p:spPr>
        <p:txBody>
          <a:bodyPr anchor="t">
            <a:spAutoFit/>
          </a:bodyPr>
          <a:lstStyle>
            <a:lvl1pPr>
              <a:lnSpc>
                <a:spcPts val="2500"/>
              </a:lnSpc>
              <a:defRPr sz="2200"/>
            </a:lvl1pPr>
          </a:lstStyle>
          <a:p>
            <a:r>
              <a:rPr lang="en-GB" noProof="0"/>
              <a:t>Veranstaltung</a:t>
            </a:r>
            <a:br>
              <a:rPr lang="en-GB" noProof="0"/>
            </a:br>
            <a:r>
              <a:rPr lang="en-GB" noProof="0"/>
              <a:t>(Veranstaltungstitel, Arial 20pt Fett</a:t>
            </a:r>
            <a:br>
              <a:rPr lang="en-GB" noProof="0"/>
            </a:br>
            <a:r>
              <a:rPr lang="en-GB" noProof="0"/>
              <a:t>max. 3-Zeiler)</a:t>
            </a:r>
          </a:p>
        </p:txBody>
      </p:sp>
      <p:sp>
        <p:nvSpPr>
          <p:cNvPr id="7" name="Adresse"/>
          <p:cNvSpPr>
            <a:spLocks noGrp="1"/>
          </p:cNvSpPr>
          <p:nvPr>
            <p:ph type="body" sz="quarter" idx="13" hasCustomPrompt="1"/>
          </p:nvPr>
        </p:nvSpPr>
        <p:spPr>
          <a:xfrm>
            <a:off x="334800" y="5806800"/>
            <a:ext cx="11523600" cy="792000"/>
          </a:xfrm>
        </p:spPr>
        <p:txBody>
          <a:bodyPr lIns="0" tIns="0" rIns="0" bIns="0" anchor="b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/>
            </a:lvl1pPr>
          </a:lstStyle>
          <a:p>
            <a:r>
              <a:rPr lang="en-GB" noProof="0">
                <a:latin typeface="Arial" pitchFamily="34" charset="0"/>
                <a:cs typeface="Arial" pitchFamily="34" charset="0"/>
              </a:rPr>
              <a:t>Textplatzhalter dem Design entsprechend füllen:</a:t>
            </a:r>
            <a:br>
              <a:rPr lang="en-GB" noProof="0">
                <a:latin typeface="Arial" pitchFamily="34" charset="0"/>
                <a:cs typeface="Arial" pitchFamily="34" charset="0"/>
              </a:rPr>
            </a:br>
            <a:r>
              <a:rPr lang="en-GB" noProof="0">
                <a:latin typeface="Arial" pitchFamily="34" charset="0"/>
                <a:cs typeface="Arial" pitchFamily="34" charset="0"/>
              </a:rPr>
              <a:t>Institut für Kraftfahrzeuge bzw. Institute for Automotive Engineering</a:t>
            </a:r>
            <a:br>
              <a:rPr lang="en-GB" noProof="0">
                <a:latin typeface="Arial" pitchFamily="34" charset="0"/>
                <a:cs typeface="Arial" pitchFamily="34" charset="0"/>
              </a:rPr>
            </a:br>
            <a:r>
              <a:rPr lang="en-GB" noProof="0">
                <a:latin typeface="Arial" pitchFamily="34" charset="0"/>
                <a:cs typeface="Arial" pitchFamily="34" charset="0"/>
              </a:rPr>
              <a:t>Forschungsgesellschaft Kraftfahrwesen mbH Aachen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3" name="Inhaltsplatzhalter"/>
          <p:cNvSpPr>
            <a:spLocks noGrp="1"/>
          </p:cNvSpPr>
          <p:nvPr>
            <p:ph idx="1"/>
          </p:nvPr>
        </p:nvSpPr>
        <p:spPr>
          <a:xfrm>
            <a:off x="334800" y="1447200"/>
            <a:ext cx="11523600" cy="5144400"/>
          </a:xfrm>
        </p:spPr>
        <p:txBody>
          <a:bodyPr>
            <a:normAutofit/>
          </a:bodyPr>
          <a:lstStyle>
            <a:lvl1pPr marL="360000" indent="-360000">
              <a:defRPr sz="1800"/>
            </a:lvl1pPr>
            <a:lvl2pPr marL="720000" indent="-360000">
              <a:defRPr sz="1800"/>
            </a:lvl2pPr>
            <a:lvl3pPr marL="1080000" indent="-360000">
              <a:defRPr sz="1800"/>
            </a:lvl3pPr>
            <a:lvl4pPr indent="-360000">
              <a:defRPr sz="1800"/>
            </a:lvl4pPr>
            <a:lvl5pPr marL="1800000" indent="-360000">
              <a:defRPr sz="1800"/>
            </a:lvl5pPr>
          </a:lstStyle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3" name="Inhaltsplatzhalter"/>
          <p:cNvSpPr>
            <a:spLocks noGrp="1"/>
          </p:cNvSpPr>
          <p:nvPr>
            <p:ph idx="1"/>
          </p:nvPr>
        </p:nvSpPr>
        <p:spPr>
          <a:xfrm>
            <a:off x="334800" y="1447200"/>
            <a:ext cx="11523600" cy="5144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3" name="InhaltsplatzhalterLinks"/>
          <p:cNvSpPr>
            <a:spLocks noGrp="1"/>
          </p:cNvSpPr>
          <p:nvPr>
            <p:ph sz="half" idx="1"/>
          </p:nvPr>
        </p:nvSpPr>
        <p:spPr>
          <a:xfrm>
            <a:off x="334800" y="1447200"/>
            <a:ext cx="5518800" cy="515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4" name="InhaltsplatzhalterRechts"/>
          <p:cNvSpPr>
            <a:spLocks noGrp="1"/>
          </p:cNvSpPr>
          <p:nvPr>
            <p:ph sz="half" idx="2"/>
          </p:nvPr>
        </p:nvSpPr>
        <p:spPr>
          <a:xfrm>
            <a:off x="6336000" y="1447200"/>
            <a:ext cx="5518800" cy="515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"/>
          <p:cNvSpPr>
            <a:spLocks noGrp="1"/>
          </p:cNvSpPr>
          <p:nvPr>
            <p:ph idx="1"/>
          </p:nvPr>
        </p:nvSpPr>
        <p:spPr>
          <a:xfrm>
            <a:off x="334800" y="1447200"/>
            <a:ext cx="11523600" cy="5144400"/>
          </a:xfrm>
        </p:spPr>
        <p:txBody>
          <a:bodyPr>
            <a:noAutofit/>
          </a:bodyPr>
          <a:lstStyle>
            <a:lvl1pPr marL="360000" indent="-360000">
              <a:defRPr sz="1800"/>
            </a:lvl1pPr>
            <a:lvl2pPr marL="720000" indent="-360000">
              <a:defRPr sz="1800"/>
            </a:lvl2pPr>
            <a:lvl3pPr marL="1080000" indent="-360000">
              <a:defRPr sz="1800"/>
            </a:lvl3pPr>
            <a:lvl4pPr indent="-360000">
              <a:defRPr sz="1800"/>
            </a:lvl4pPr>
            <a:lvl5pPr marL="1800000" indent="-360000">
              <a:defRPr sz="18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KontaktTypen"/>
          <p:cNvSpPr/>
          <p:nvPr userDrawn="1"/>
        </p:nvSpPr>
        <p:spPr>
          <a:xfrm>
            <a:off x="334800" y="5212800"/>
            <a:ext cx="11523600" cy="13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1800" noProof="0">
                <a:latin typeface="Arial" pitchFamily="34" charset="0"/>
                <a:cs typeface="Arial" pitchFamily="34" charset="0"/>
              </a:rPr>
              <a:t>Phone</a:t>
            </a:r>
          </a:p>
          <a:p>
            <a:r>
              <a:rPr lang="en-GB" sz="1800" noProof="0">
                <a:latin typeface="Arial" pitchFamily="34" charset="0"/>
                <a:cs typeface="Arial" pitchFamily="34" charset="0"/>
              </a:rPr>
              <a:t>Fax</a:t>
            </a:r>
          </a:p>
          <a:p>
            <a:endParaRPr lang="en-GB" sz="1800" noProof="0">
              <a:latin typeface="Arial" pitchFamily="34" charset="0"/>
              <a:cs typeface="Arial" pitchFamily="34" charset="0"/>
            </a:endParaRPr>
          </a:p>
          <a:p>
            <a:pPr>
              <a:tabLst>
                <a:tab pos="990600" algn="l"/>
              </a:tabLst>
            </a:pPr>
            <a:r>
              <a:rPr lang="en-GB" sz="1800" noProof="0">
                <a:latin typeface="Arial" pitchFamily="34" charset="0"/>
                <a:cs typeface="Arial" pitchFamily="34" charset="0"/>
              </a:rPr>
              <a:t>Email</a:t>
            </a:r>
            <a:br>
              <a:rPr lang="en-GB" sz="1800" noProof="0">
                <a:latin typeface="Arial" pitchFamily="34" charset="0"/>
                <a:cs typeface="Arial" pitchFamily="34" charset="0"/>
              </a:rPr>
            </a:br>
            <a:r>
              <a:rPr lang="en-GB" sz="1800" noProof="0">
                <a:latin typeface="Arial" pitchFamily="34" charset="0"/>
                <a:cs typeface="Arial" pitchFamily="34" charset="0"/>
              </a:rPr>
              <a:t>Internet</a:t>
            </a:r>
            <a:r>
              <a:rPr lang="en-GB" sz="1800" baseline="0" noProof="0">
                <a:latin typeface="Arial" pitchFamily="34" charset="0"/>
                <a:cs typeface="Arial" pitchFamily="34" charset="0"/>
              </a:rPr>
              <a:t>	</a:t>
            </a:r>
            <a:r>
              <a:rPr lang="en-GB" sz="1800" noProof="0">
                <a:latin typeface="Arial" pitchFamily="34" charset="0"/>
                <a:cs typeface="Arial" pitchFamily="34" charset="0"/>
              </a:rPr>
              <a:t>www.fka.de</a:t>
            </a:r>
          </a:p>
        </p:txBody>
      </p:sp>
      <p:sp>
        <p:nvSpPr>
          <p:cNvPr id="9" name="Adresse"/>
          <p:cNvSpPr/>
          <p:nvPr userDrawn="1"/>
        </p:nvSpPr>
        <p:spPr>
          <a:xfrm>
            <a:off x="334800" y="3214800"/>
            <a:ext cx="11523600" cy="1432800"/>
          </a:xfrm>
          <a:prstGeom prst="rect">
            <a:avLst/>
          </a:prstGeom>
        </p:spPr>
        <p:txBody>
          <a:bodyPr wrap="square" lIns="0" tIns="0" rIns="0">
            <a:spAutoFit/>
          </a:bodyPr>
          <a:lstStyle/>
          <a:p>
            <a:r>
              <a:rPr lang="en-GB" sz="1800" noProof="0" dirty="0">
                <a:latin typeface="Arial" pitchFamily="34" charset="0"/>
                <a:cs typeface="Arial" pitchFamily="34" charset="0"/>
              </a:rPr>
              <a:t>fka GmbH</a:t>
            </a:r>
          </a:p>
          <a:p>
            <a:r>
              <a:rPr lang="en-GB" sz="1800" noProof="0" dirty="0" err="1">
                <a:latin typeface="Arial" pitchFamily="34" charset="0"/>
                <a:cs typeface="Arial" pitchFamily="34" charset="0"/>
              </a:rPr>
              <a:t>Steinbachstr</a:t>
            </a:r>
            <a:r>
              <a:rPr lang="en-GB" sz="1800" noProof="0" dirty="0">
                <a:latin typeface="Arial" pitchFamily="34" charset="0"/>
                <a:cs typeface="Arial" pitchFamily="34" charset="0"/>
              </a:rPr>
              <a:t>. 7</a:t>
            </a:r>
          </a:p>
          <a:p>
            <a:r>
              <a:rPr lang="en-GB" sz="1800" noProof="0" dirty="0">
                <a:latin typeface="Arial" pitchFamily="34" charset="0"/>
                <a:cs typeface="Arial" pitchFamily="34" charset="0"/>
              </a:rPr>
              <a:t>52074 Aachen</a:t>
            </a:r>
          </a:p>
          <a:p>
            <a:r>
              <a:rPr lang="en-GB" sz="1800" noProof="0" dirty="0">
                <a:latin typeface="Arial" pitchFamily="34" charset="0"/>
                <a:cs typeface="Arial" pitchFamily="34" charset="0"/>
              </a:rPr>
              <a:t>Germany</a:t>
            </a:r>
          </a:p>
        </p:txBody>
      </p:sp>
      <p:sp>
        <p:nvSpPr>
          <p:cNvPr id="8" name="Name"/>
          <p:cNvSpPr>
            <a:spLocks noGrp="1"/>
          </p:cNvSpPr>
          <p:nvPr>
            <p:ph type="body" sz="quarter" idx="12" hasCustomPrompt="1"/>
          </p:nvPr>
        </p:nvSpPr>
        <p:spPr>
          <a:xfrm>
            <a:off x="334800" y="2350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GB" noProof="0"/>
              <a:t>Dr.-Ing. / Dipl.-Ing. Vorname Nachname (Bearbeiter, Ansprechpartner)</a:t>
            </a:r>
          </a:p>
        </p:txBody>
      </p:sp>
      <p:sp>
        <p:nvSpPr>
          <p:cNvPr id="12" name="KontaktDaten"/>
          <p:cNvSpPr>
            <a:spLocks noGrp="1"/>
          </p:cNvSpPr>
          <p:nvPr>
            <p:ph type="body" sz="quarter" idx="13" hasCustomPrompt="1"/>
          </p:nvPr>
        </p:nvSpPr>
        <p:spPr>
          <a:xfrm>
            <a:off x="1314000" y="5212800"/>
            <a:ext cx="10544400" cy="11700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pPr lvl="0"/>
            <a:r>
              <a:rPr lang="en-GB" noProof="0"/>
              <a:t>+49 241 8861 xxx</a:t>
            </a:r>
          </a:p>
          <a:p>
            <a:pPr lvl="0"/>
            <a:r>
              <a:rPr lang="en-GB" noProof="0"/>
              <a:t>+49 241 8861 110</a:t>
            </a:r>
          </a:p>
          <a:p>
            <a:pPr lvl="0"/>
            <a:endParaRPr lang="en-GB" noProof="0"/>
          </a:p>
          <a:p>
            <a:pPr lvl="0"/>
            <a:r>
              <a:rPr lang="en-GB" noProof="0"/>
              <a:t>xxxxx@fka.de</a:t>
            </a:r>
          </a:p>
        </p:txBody>
      </p:sp>
      <p:sp>
        <p:nvSpPr>
          <p:cNvPr id="7" name="Titel"/>
          <p:cNvSpPr txBox="1"/>
          <p:nvPr userDrawn="1"/>
        </p:nvSpPr>
        <p:spPr>
          <a:xfrm>
            <a:off x="334800" y="190800"/>
            <a:ext cx="8784000" cy="576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lnSpc>
                <a:spcPts val="2500"/>
              </a:lnSpc>
            </a:pPr>
            <a:r>
              <a:rPr lang="en-GB" sz="2200" b="1" noProof="0">
                <a:latin typeface="Arial" pitchFamily="34" charset="0"/>
                <a:cs typeface="Arial" pitchFamily="34" charset="0"/>
              </a:rPr>
              <a:t>Contact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"/>
          <p:cNvSpPr>
            <a:spLocks noGrp="1"/>
          </p:cNvSpPr>
          <p:nvPr>
            <p:ph idx="1"/>
          </p:nvPr>
        </p:nvSpPr>
        <p:spPr>
          <a:xfrm>
            <a:off x="334800" y="1447200"/>
            <a:ext cx="11523600" cy="514440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Links"/>
          <p:cNvSpPr>
            <a:spLocks noGrp="1"/>
          </p:cNvSpPr>
          <p:nvPr>
            <p:ph sz="half" idx="1"/>
          </p:nvPr>
        </p:nvSpPr>
        <p:spPr>
          <a:xfrm>
            <a:off x="334800" y="1447200"/>
            <a:ext cx="5518800" cy="515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Rechts"/>
          <p:cNvSpPr>
            <a:spLocks noGrp="1"/>
          </p:cNvSpPr>
          <p:nvPr>
            <p:ph sz="half" idx="2"/>
          </p:nvPr>
        </p:nvSpPr>
        <p:spPr>
          <a:xfrm>
            <a:off x="6336000" y="1447200"/>
            <a:ext cx="5518800" cy="515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KontaktTypen"/>
          <p:cNvSpPr/>
          <p:nvPr userDrawn="1"/>
        </p:nvSpPr>
        <p:spPr>
          <a:xfrm>
            <a:off x="334800" y="5212800"/>
            <a:ext cx="11523600" cy="13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800" dirty="0">
                <a:latin typeface="Arial" pitchFamily="34" charset="0"/>
                <a:cs typeface="Arial" pitchFamily="34" charset="0"/>
              </a:rPr>
              <a:t>Telefon</a:t>
            </a:r>
          </a:p>
          <a:p>
            <a:r>
              <a:rPr lang="de-DE" sz="1800" dirty="0">
                <a:latin typeface="Arial" pitchFamily="34" charset="0"/>
                <a:cs typeface="Arial" pitchFamily="34" charset="0"/>
              </a:rPr>
              <a:t>Fax</a:t>
            </a:r>
          </a:p>
          <a:p>
            <a:endParaRPr lang="de-DE" sz="1800" dirty="0">
              <a:latin typeface="Arial" pitchFamily="34" charset="0"/>
              <a:cs typeface="Arial" pitchFamily="34" charset="0"/>
            </a:endParaRPr>
          </a:p>
          <a:p>
            <a:pPr>
              <a:tabLst>
                <a:tab pos="990600" algn="l"/>
              </a:tabLst>
            </a:pPr>
            <a:r>
              <a:rPr lang="de-DE" sz="1800" dirty="0">
                <a:latin typeface="Arial" pitchFamily="34" charset="0"/>
                <a:cs typeface="Arial" pitchFamily="34" charset="0"/>
              </a:rPr>
              <a:t>E-Mail</a:t>
            </a:r>
            <a:br>
              <a:rPr lang="de-DE" sz="1800" dirty="0">
                <a:latin typeface="Arial" pitchFamily="34" charset="0"/>
                <a:cs typeface="Arial" pitchFamily="34" charset="0"/>
              </a:rPr>
            </a:br>
            <a:r>
              <a:rPr lang="de-DE" sz="1800" dirty="0">
                <a:latin typeface="Arial" pitchFamily="34" charset="0"/>
                <a:cs typeface="Arial" pitchFamily="34" charset="0"/>
              </a:rPr>
              <a:t>Internet</a:t>
            </a:r>
            <a:r>
              <a:rPr lang="de-DE" sz="1800" baseline="0" dirty="0">
                <a:latin typeface="Arial" pitchFamily="34" charset="0"/>
                <a:cs typeface="Arial" pitchFamily="34" charset="0"/>
              </a:rPr>
              <a:t>	</a:t>
            </a:r>
            <a:r>
              <a:rPr lang="de-DE" sz="1800" dirty="0">
                <a:latin typeface="Arial" pitchFamily="34" charset="0"/>
                <a:cs typeface="Arial" pitchFamily="34" charset="0"/>
              </a:rPr>
              <a:t>www.ika.rwth-aachen.de</a:t>
            </a:r>
          </a:p>
        </p:txBody>
      </p:sp>
      <p:sp>
        <p:nvSpPr>
          <p:cNvPr id="9" name="Adresse"/>
          <p:cNvSpPr/>
          <p:nvPr userDrawn="1"/>
        </p:nvSpPr>
        <p:spPr>
          <a:xfrm>
            <a:off x="334800" y="3214800"/>
            <a:ext cx="11523600" cy="1432800"/>
          </a:xfrm>
          <a:prstGeom prst="rect">
            <a:avLst/>
          </a:prstGeom>
        </p:spPr>
        <p:txBody>
          <a:bodyPr wrap="square" lIns="0" tIns="0" rIns="0">
            <a:spAutoFit/>
          </a:bodyPr>
          <a:lstStyle/>
          <a:p>
            <a:r>
              <a:rPr lang="de-DE" sz="1800" dirty="0">
                <a:latin typeface="Arial" pitchFamily="34" charset="0"/>
                <a:cs typeface="Arial" pitchFamily="34" charset="0"/>
              </a:rPr>
              <a:t>Institut für Kraftfahrzeuge (ika)</a:t>
            </a:r>
          </a:p>
          <a:p>
            <a:r>
              <a:rPr lang="de-DE" sz="1800" dirty="0">
                <a:latin typeface="Arial" pitchFamily="34" charset="0"/>
                <a:cs typeface="Arial" pitchFamily="34" charset="0"/>
              </a:rPr>
              <a:t>RWTH Aachen University</a:t>
            </a:r>
          </a:p>
          <a:p>
            <a:r>
              <a:rPr lang="de-DE" sz="1800" dirty="0">
                <a:latin typeface="Arial" pitchFamily="34" charset="0"/>
                <a:cs typeface="Arial" pitchFamily="34" charset="0"/>
              </a:rPr>
              <a:t>Steinbachstraße 7</a:t>
            </a:r>
          </a:p>
          <a:p>
            <a:r>
              <a:rPr lang="de-DE" sz="1800" dirty="0">
                <a:latin typeface="Arial" pitchFamily="34" charset="0"/>
                <a:cs typeface="Arial" pitchFamily="34" charset="0"/>
              </a:rPr>
              <a:t>52074 Aachen</a:t>
            </a:r>
          </a:p>
        </p:txBody>
      </p:sp>
      <p:sp>
        <p:nvSpPr>
          <p:cNvPr id="8" name="Name"/>
          <p:cNvSpPr>
            <a:spLocks noGrp="1"/>
          </p:cNvSpPr>
          <p:nvPr>
            <p:ph type="body" sz="quarter" idx="12" hasCustomPrompt="1"/>
          </p:nvPr>
        </p:nvSpPr>
        <p:spPr>
          <a:xfrm>
            <a:off x="334800" y="2350800"/>
            <a:ext cx="11523600" cy="360000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/>
            </a:pPr>
            <a:r>
              <a:rPr lang="de-DE" dirty="0"/>
              <a:t>Dr.-Ing. / Dipl.-Ing. Vorname Nachname (Bearbeiter, Ansprechpartner)</a:t>
            </a:r>
          </a:p>
        </p:txBody>
      </p:sp>
      <p:sp>
        <p:nvSpPr>
          <p:cNvPr id="12" name="KontaktDaten"/>
          <p:cNvSpPr>
            <a:spLocks noGrp="1"/>
          </p:cNvSpPr>
          <p:nvPr>
            <p:ph type="body" sz="quarter" idx="13" hasCustomPrompt="1"/>
          </p:nvPr>
        </p:nvSpPr>
        <p:spPr>
          <a:xfrm>
            <a:off x="1314000" y="5212800"/>
            <a:ext cx="10544400" cy="11700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pPr lvl="0"/>
            <a:r>
              <a:rPr lang="de-DE" dirty="0"/>
              <a:t>+49 241 80 </a:t>
            </a:r>
            <a:r>
              <a:rPr lang="de-DE" dirty="0" err="1"/>
              <a:t>xxxxx</a:t>
            </a:r>
            <a:endParaRPr lang="de-DE" dirty="0"/>
          </a:p>
          <a:p>
            <a:pPr lvl="0"/>
            <a:r>
              <a:rPr lang="de-DE" dirty="0"/>
              <a:t>+49 241 80 22147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xxxxx@ika.rwth-aachen.de</a:t>
            </a:r>
          </a:p>
        </p:txBody>
      </p:sp>
      <p:sp>
        <p:nvSpPr>
          <p:cNvPr id="7" name="Titel"/>
          <p:cNvSpPr txBox="1"/>
          <p:nvPr userDrawn="1"/>
        </p:nvSpPr>
        <p:spPr>
          <a:xfrm>
            <a:off x="334800" y="190800"/>
            <a:ext cx="8784000" cy="576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lnSpc>
                <a:spcPts val="2500"/>
              </a:lnSpc>
            </a:pPr>
            <a:r>
              <a:rPr lang="de-DE" sz="2200" b="1" dirty="0">
                <a:latin typeface="Arial" pitchFamily="34" charset="0"/>
                <a:cs typeface="Arial" pitchFamily="34" charset="0"/>
              </a:rPr>
              <a:t>Kontakt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rtDatum"/>
          <p:cNvSpPr>
            <a:spLocks noGrp="1"/>
          </p:cNvSpPr>
          <p:nvPr>
            <p:ph type="body" sz="quarter" idx="11" hasCustomPrompt="1"/>
          </p:nvPr>
        </p:nvSpPr>
        <p:spPr>
          <a:xfrm>
            <a:off x="334800" y="4654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GB" noProof="0"/>
              <a:t>Venue, xy Month 201x</a:t>
            </a:r>
          </a:p>
        </p:txBody>
      </p:sp>
      <p:sp>
        <p:nvSpPr>
          <p:cNvPr id="13" name="Name"/>
          <p:cNvSpPr>
            <a:spLocks noGrp="1"/>
          </p:cNvSpPr>
          <p:nvPr>
            <p:ph type="body" sz="quarter" idx="12" hasCustomPrompt="1"/>
          </p:nvPr>
        </p:nvSpPr>
        <p:spPr>
          <a:xfrm>
            <a:off x="334800" y="5158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GB" noProof="0"/>
              <a:t>Dr.-Ing. / Dipl.-Ing. Vorname Nachname</a:t>
            </a:r>
          </a:p>
        </p:txBody>
      </p:sp>
      <p:sp>
        <p:nvSpPr>
          <p:cNvPr id="8" name="Vortragstitel"/>
          <p:cNvSpPr>
            <a:spLocks noGrp="1"/>
          </p:cNvSpPr>
          <p:nvPr>
            <p:ph sz="quarter" idx="10" hasCustomPrompt="1"/>
          </p:nvPr>
        </p:nvSpPr>
        <p:spPr>
          <a:xfrm>
            <a:off x="334800" y="2782800"/>
            <a:ext cx="11523600" cy="1115690"/>
          </a:xfrm>
        </p:spPr>
        <p:txBody>
          <a:bodyPr lIns="0" tIns="0" rIns="0" bIns="0" anchor="t">
            <a:sp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 noProof="0"/>
              <a:t>Name des Vortrags</a:t>
            </a:r>
          </a:p>
          <a:p>
            <a:pPr lvl="0"/>
            <a:r>
              <a:rPr lang="en-GB" noProof="0"/>
              <a:t>(Vortragstitel, Arial 20pt Fett</a:t>
            </a:r>
          </a:p>
          <a:p>
            <a:pPr lvl="0"/>
            <a:r>
              <a:rPr lang="en-GB" noProof="0"/>
              <a:t>max. 3-Zeiler)</a:t>
            </a:r>
          </a:p>
        </p:txBody>
      </p:sp>
      <p:sp>
        <p:nvSpPr>
          <p:cNvPr id="2" name="Veranstaltungstitel"/>
          <p:cNvSpPr>
            <a:spLocks noGrp="1"/>
          </p:cNvSpPr>
          <p:nvPr>
            <p:ph type="ctrTitle" hasCustomPrompt="1"/>
          </p:nvPr>
        </p:nvSpPr>
        <p:spPr>
          <a:xfrm>
            <a:off x="334800" y="1447200"/>
            <a:ext cx="11523600" cy="961200"/>
          </a:xfrm>
        </p:spPr>
        <p:txBody>
          <a:bodyPr anchor="t">
            <a:spAutoFit/>
          </a:bodyPr>
          <a:lstStyle>
            <a:lvl1pPr>
              <a:defRPr/>
            </a:lvl1pPr>
          </a:lstStyle>
          <a:p>
            <a:r>
              <a:rPr lang="en-GB" noProof="0" dirty="0" err="1"/>
              <a:t>Veranstaltung</a:t>
            </a:r>
            <a:br>
              <a:rPr lang="en-GB" noProof="0" dirty="0"/>
            </a:br>
            <a:r>
              <a:rPr lang="en-GB" noProof="0" dirty="0"/>
              <a:t>(</a:t>
            </a:r>
            <a:r>
              <a:rPr lang="en-GB" noProof="0" dirty="0" err="1"/>
              <a:t>Veranstaltungstitel</a:t>
            </a:r>
            <a:r>
              <a:rPr lang="en-GB" noProof="0" dirty="0"/>
              <a:t>, Arial 20pt </a:t>
            </a:r>
            <a:r>
              <a:rPr lang="en-GB" noProof="0" dirty="0" err="1"/>
              <a:t>Fett</a:t>
            </a:r>
            <a:br>
              <a:rPr lang="en-GB" noProof="0" dirty="0"/>
            </a:br>
            <a:r>
              <a:rPr lang="en-GB" noProof="0" dirty="0"/>
              <a:t>max. 3-Zeiler)</a:t>
            </a:r>
          </a:p>
        </p:txBody>
      </p:sp>
      <p:sp>
        <p:nvSpPr>
          <p:cNvPr id="7" name="Adresse"/>
          <p:cNvSpPr>
            <a:spLocks noGrp="1"/>
          </p:cNvSpPr>
          <p:nvPr>
            <p:ph type="body" sz="quarter" idx="13" hasCustomPrompt="1"/>
          </p:nvPr>
        </p:nvSpPr>
        <p:spPr>
          <a:xfrm>
            <a:off x="334800" y="5806800"/>
            <a:ext cx="11523600" cy="792000"/>
          </a:xfrm>
        </p:spPr>
        <p:txBody>
          <a:bodyPr lIns="0" tIns="0" rIns="0" bIns="0" anchor="b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/>
            </a:lvl1pPr>
          </a:lstStyle>
          <a:p>
            <a:r>
              <a:rPr lang="en-GB" noProof="0">
                <a:latin typeface="Arial" pitchFamily="34" charset="0"/>
                <a:cs typeface="Arial" pitchFamily="34" charset="0"/>
              </a:rPr>
              <a:t>Textplatzhalter dem Design entsprechend füllen:</a:t>
            </a:r>
            <a:br>
              <a:rPr lang="en-GB" noProof="0">
                <a:latin typeface="Arial" pitchFamily="34" charset="0"/>
                <a:cs typeface="Arial" pitchFamily="34" charset="0"/>
              </a:rPr>
            </a:br>
            <a:r>
              <a:rPr lang="en-GB" noProof="0">
                <a:latin typeface="Arial" pitchFamily="34" charset="0"/>
                <a:cs typeface="Arial" pitchFamily="34" charset="0"/>
              </a:rPr>
              <a:t>Institut für Kraftfahrzeuge bzw. Institute for Automotive Engineering</a:t>
            </a:r>
            <a:br>
              <a:rPr lang="en-GB" noProof="0">
                <a:latin typeface="Arial" pitchFamily="34" charset="0"/>
                <a:cs typeface="Arial" pitchFamily="34" charset="0"/>
              </a:rPr>
            </a:br>
            <a:r>
              <a:rPr lang="en-GB" noProof="0">
                <a:latin typeface="Arial" pitchFamily="34" charset="0"/>
                <a:cs typeface="Arial" pitchFamily="34" charset="0"/>
              </a:rPr>
              <a:t>Forschungsgesellschaft Kraftfahrwesen mbH Aachen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"/>
          <p:cNvSpPr>
            <a:spLocks noGrp="1"/>
          </p:cNvSpPr>
          <p:nvPr>
            <p:ph idx="1"/>
          </p:nvPr>
        </p:nvSpPr>
        <p:spPr>
          <a:xfrm>
            <a:off x="334800" y="1447200"/>
            <a:ext cx="11523600" cy="5144400"/>
          </a:xfrm>
        </p:spPr>
        <p:txBody>
          <a:bodyPr>
            <a:normAutofit/>
          </a:bodyPr>
          <a:lstStyle>
            <a:lvl1pPr marL="360000" indent="-36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20000" indent="-36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80000" indent="-36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indent="-36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36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lang="de-DE" sz="18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3" name="Inhaltsplatzhalter"/>
          <p:cNvSpPr>
            <a:spLocks noGrp="1"/>
          </p:cNvSpPr>
          <p:nvPr>
            <p:ph idx="1"/>
          </p:nvPr>
        </p:nvSpPr>
        <p:spPr>
          <a:xfrm>
            <a:off x="334800" y="1447200"/>
            <a:ext cx="11523600" cy="5144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3" name="InhaltsplatzhalterLinks"/>
          <p:cNvSpPr>
            <a:spLocks noGrp="1"/>
          </p:cNvSpPr>
          <p:nvPr>
            <p:ph sz="half" idx="1"/>
          </p:nvPr>
        </p:nvSpPr>
        <p:spPr>
          <a:xfrm>
            <a:off x="334800" y="1447200"/>
            <a:ext cx="5518800" cy="515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4" name="InhaltsplatzhalterRechts"/>
          <p:cNvSpPr>
            <a:spLocks noGrp="1"/>
          </p:cNvSpPr>
          <p:nvPr>
            <p:ph sz="half" idx="2"/>
          </p:nvPr>
        </p:nvSpPr>
        <p:spPr>
          <a:xfrm>
            <a:off x="6336000" y="1447200"/>
            <a:ext cx="5518800" cy="515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/>
          <p:cNvPicPr>
            <a:picLocks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800" y="129600"/>
            <a:ext cx="2613600" cy="781200"/>
          </a:xfrm>
          <a:prstGeom prst="rect">
            <a:avLst/>
          </a:prstGeom>
        </p:spPr>
      </p:pic>
      <p:graphicFrame>
        <p:nvGraphicFramePr>
          <p:cNvPr id="9" name="Objekt 8" hidden="1"/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2117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" name="think-cell Folie" r:id="rId10" imgW="360" imgH="360" progId="">
                  <p:embed/>
                </p:oleObj>
              </mc:Choice>
              <mc:Fallback>
                <p:oleObj name="think-cell Folie" r:id="rId10" imgW="360" imgH="360" progId="">
                  <p:embed/>
                  <p:pic>
                    <p:nvPicPr>
                      <p:cNvPr id="0" name="Picture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7" y="1589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ster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MasterTextplatzhalter"/>
          <p:cNvSpPr>
            <a:spLocks noGrp="1"/>
          </p:cNvSpPr>
          <p:nvPr>
            <p:ph type="body" idx="1"/>
          </p:nvPr>
        </p:nvSpPr>
        <p:spPr>
          <a:xfrm>
            <a:off x="334800" y="1447200"/>
            <a:ext cx="11523600" cy="514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3" name="FusszeileUntenRechts"/>
          <p:cNvSpPr txBox="1"/>
          <p:nvPr/>
        </p:nvSpPr>
        <p:spPr>
          <a:xfrm>
            <a:off x="9457567" y="6597650"/>
            <a:ext cx="2400000" cy="2592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©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i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ka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2019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·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All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rights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reserved</a:t>
            </a:r>
          </a:p>
        </p:txBody>
      </p:sp>
      <p:sp>
        <p:nvSpPr>
          <p:cNvPr id="14" name="FusszeileDatum"/>
          <p:cNvSpPr txBox="1"/>
          <p:nvPr/>
        </p:nvSpPr>
        <p:spPr>
          <a:xfrm>
            <a:off x="6096000" y="6597650"/>
            <a:ext cx="1152128" cy="260350"/>
          </a:xfrm>
          <a:prstGeom prst="rect">
            <a:avLst/>
          </a:prstGeom>
          <a:noFill/>
        </p:spPr>
        <p:txBody>
          <a:bodyPr wrap="square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01.01.2019</a:t>
            </a:r>
          </a:p>
        </p:txBody>
      </p:sp>
      <p:sp>
        <p:nvSpPr>
          <p:cNvPr id="15" name="FusszeileFolienNummer"/>
          <p:cNvSpPr txBox="1"/>
          <p:nvPr/>
        </p:nvSpPr>
        <p:spPr>
          <a:xfrm>
            <a:off x="4416000" y="6597650"/>
            <a:ext cx="1680000" cy="260350"/>
          </a:xfrm>
          <a:prstGeom prst="rect">
            <a:avLst/>
          </a:prstGeom>
          <a:noFill/>
        </p:spPr>
        <p:txBody>
          <a:bodyPr wrap="square" lIns="0" tIns="0" rIns="90000" bIns="0" rtlCol="0" anchor="ctr" anchorCtr="0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err="1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Folie</a:t>
            </a:r>
            <a:r>
              <a:rPr lang="en-US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Nr. </a:t>
            </a:r>
            <a:fld id="{AD55335C-F627-4D95-98CA-738788D5686D}" type="slidenum">
              <a:rPr lang="de-DE" sz="90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FusszeileUntenLinks"/>
          <p:cNvSpPr txBox="1"/>
          <p:nvPr/>
        </p:nvSpPr>
        <p:spPr>
          <a:xfrm>
            <a:off x="334433" y="6597650"/>
            <a:ext cx="2160000" cy="2603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#19xxxx · 19xxxxxx.pptx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5" r:id="rId5"/>
  </p:sldLayoutIdLst>
  <p:hf sldNum="0" hdr="0" ftr="0"/>
  <p:txStyles>
    <p:titleStyle>
      <a:lvl1pPr algn="l" defTabSz="914400" rtl="0" eaLnBrk="1" latinLnBrk="0" hangingPunct="1">
        <a:lnSpc>
          <a:spcPts val="2500"/>
        </a:lnSpc>
        <a:spcBef>
          <a:spcPct val="0"/>
        </a:spcBef>
        <a:buNone/>
        <a:defRPr sz="2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6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2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8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38275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0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ster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3" name="MasterTextplatzhalter"/>
          <p:cNvSpPr>
            <a:spLocks noGrp="1"/>
          </p:cNvSpPr>
          <p:nvPr>
            <p:ph type="body" idx="1"/>
          </p:nvPr>
        </p:nvSpPr>
        <p:spPr>
          <a:xfrm>
            <a:off x="334800" y="1447200"/>
            <a:ext cx="11523600" cy="5144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 err="1"/>
              <a:t>Textmasterformate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  <p:sp>
        <p:nvSpPr>
          <p:cNvPr id="13" name="FusszeileUntenRechts"/>
          <p:cNvSpPr txBox="1"/>
          <p:nvPr/>
        </p:nvSpPr>
        <p:spPr>
          <a:xfrm>
            <a:off x="9457567" y="6597650"/>
            <a:ext cx="2400000" cy="2592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©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i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ka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2019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·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All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rights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reserved</a:t>
            </a:r>
          </a:p>
        </p:txBody>
      </p:sp>
      <p:sp>
        <p:nvSpPr>
          <p:cNvPr id="14" name="FusszeileDatum"/>
          <p:cNvSpPr txBox="1"/>
          <p:nvPr/>
        </p:nvSpPr>
        <p:spPr>
          <a:xfrm>
            <a:off x="6096000" y="6597650"/>
            <a:ext cx="1152128" cy="260350"/>
          </a:xfrm>
          <a:prstGeom prst="rect">
            <a:avLst/>
          </a:prstGeom>
          <a:noFill/>
        </p:spPr>
        <p:txBody>
          <a:bodyPr wrap="square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2019/01/01</a:t>
            </a:r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FusszeileFolienNummer"/>
          <p:cNvSpPr txBox="1"/>
          <p:nvPr/>
        </p:nvSpPr>
        <p:spPr>
          <a:xfrm>
            <a:off x="4416000" y="6597650"/>
            <a:ext cx="1680000" cy="260350"/>
          </a:xfrm>
          <a:prstGeom prst="rect">
            <a:avLst/>
          </a:prstGeom>
          <a:noFill/>
        </p:spPr>
        <p:txBody>
          <a:bodyPr wrap="square" lIns="0" tIns="0" rIns="90000" bIns="0" rtlCol="0" anchor="ctr" anchorCtr="0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Slide No. </a:t>
            </a:r>
            <a:fld id="{AD55335C-F627-4D95-98CA-738788D5686D}" type="slidenum">
              <a:rPr lang="de-DE" sz="90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FusszeileUntenLinks"/>
          <p:cNvSpPr txBox="1"/>
          <p:nvPr/>
        </p:nvSpPr>
        <p:spPr>
          <a:xfrm>
            <a:off x="334433" y="6597650"/>
            <a:ext cx="2160000" cy="2603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#19xxxx · 19xxxxxx.pptx</a:t>
            </a:r>
          </a:p>
        </p:txBody>
      </p:sp>
      <p:pic>
        <p:nvPicPr>
          <p:cNvPr id="9" name="Logo"/>
          <p:cNvPicPr>
            <a:picLocks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800" y="129600"/>
            <a:ext cx="2613600" cy="781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p:hf sldNum="0" hdr="0" ftr="0"/>
  <p:txStyles>
    <p:titleStyle>
      <a:lvl1pPr algn="l" defTabSz="914400" rtl="0" eaLnBrk="1" latinLnBrk="0" hangingPunct="1">
        <a:lnSpc>
          <a:spcPts val="2500"/>
        </a:lnSpc>
        <a:spcBef>
          <a:spcPct val="0"/>
        </a:spcBef>
        <a:buNone/>
        <a:defRPr sz="2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6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2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8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38275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0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ster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MasterTextplatzhalter"/>
          <p:cNvSpPr>
            <a:spLocks noGrp="1"/>
          </p:cNvSpPr>
          <p:nvPr>
            <p:ph type="body" idx="1"/>
          </p:nvPr>
        </p:nvSpPr>
        <p:spPr>
          <a:xfrm>
            <a:off x="334800" y="1447200"/>
            <a:ext cx="11523600" cy="5144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grpSp>
        <p:nvGrpSpPr>
          <p:cNvPr id="13" name="Logo"/>
          <p:cNvGrpSpPr>
            <a:grpSpLocks/>
          </p:cNvGrpSpPr>
          <p:nvPr/>
        </p:nvGrpSpPr>
        <p:grpSpPr bwMode="auto">
          <a:xfrm>
            <a:off x="9986400" y="190800"/>
            <a:ext cx="1872000" cy="705600"/>
            <a:chOff x="4693" y="85"/>
            <a:chExt cx="956" cy="361"/>
          </a:xfrm>
        </p:grpSpPr>
        <p:sp>
          <p:nvSpPr>
            <p:cNvPr id="14" name="Freeform 142"/>
            <p:cNvSpPr>
              <a:spLocks/>
            </p:cNvSpPr>
            <p:nvPr/>
          </p:nvSpPr>
          <p:spPr bwMode="auto">
            <a:xfrm>
              <a:off x="5056" y="231"/>
              <a:ext cx="392" cy="215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6" y="52"/>
                </a:cxn>
                <a:cxn ang="0">
                  <a:pos x="0" y="148"/>
                </a:cxn>
                <a:cxn ang="0">
                  <a:pos x="68" y="148"/>
                </a:cxn>
                <a:cxn ang="0">
                  <a:pos x="264" y="57"/>
                </a:cxn>
                <a:cxn ang="0">
                  <a:pos x="139" y="0"/>
                </a:cxn>
                <a:cxn ang="0">
                  <a:pos x="125" y="0"/>
                </a:cxn>
              </a:cxnLst>
              <a:rect l="0" t="0" r="r" b="b"/>
              <a:pathLst>
                <a:path w="264" h="148">
                  <a:moveTo>
                    <a:pt x="125" y="0"/>
                  </a:moveTo>
                  <a:cubicBezTo>
                    <a:pt x="125" y="0"/>
                    <a:pt x="226" y="39"/>
                    <a:pt x="226" y="52"/>
                  </a:cubicBezTo>
                  <a:cubicBezTo>
                    <a:pt x="226" y="84"/>
                    <a:pt x="0" y="148"/>
                    <a:pt x="0" y="148"/>
                  </a:cubicBezTo>
                  <a:cubicBezTo>
                    <a:pt x="68" y="148"/>
                    <a:pt x="68" y="148"/>
                    <a:pt x="68" y="148"/>
                  </a:cubicBezTo>
                  <a:cubicBezTo>
                    <a:pt x="68" y="148"/>
                    <a:pt x="264" y="94"/>
                    <a:pt x="264" y="57"/>
                  </a:cubicBezTo>
                  <a:cubicBezTo>
                    <a:pt x="264" y="32"/>
                    <a:pt x="139" y="0"/>
                    <a:pt x="139" y="0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15" name="Freeform 143"/>
            <p:cNvSpPr>
              <a:spLocks/>
            </p:cNvSpPr>
            <p:nvPr/>
          </p:nvSpPr>
          <p:spPr bwMode="auto">
            <a:xfrm>
              <a:off x="5347" y="229"/>
              <a:ext cx="302" cy="2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8" y="63"/>
                </a:cxn>
                <a:cxn ang="0">
                  <a:pos x="63" y="149"/>
                </a:cxn>
                <a:cxn ang="0">
                  <a:pos x="114" y="149"/>
                </a:cxn>
                <a:cxn ang="0">
                  <a:pos x="203" y="62"/>
                </a:cxn>
                <a:cxn ang="0">
                  <a:pos x="17" y="1"/>
                </a:cxn>
                <a:cxn ang="0">
                  <a:pos x="0" y="0"/>
                </a:cxn>
              </a:cxnLst>
              <a:rect l="0" t="0" r="r" b="b"/>
              <a:pathLst>
                <a:path w="203" h="149">
                  <a:moveTo>
                    <a:pt x="0" y="0"/>
                  </a:moveTo>
                  <a:cubicBezTo>
                    <a:pt x="0" y="0"/>
                    <a:pt x="171" y="33"/>
                    <a:pt x="168" y="63"/>
                  </a:cubicBezTo>
                  <a:cubicBezTo>
                    <a:pt x="164" y="103"/>
                    <a:pt x="63" y="149"/>
                    <a:pt x="63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203" y="103"/>
                    <a:pt x="203" y="62"/>
                  </a:cubicBezTo>
                  <a:cubicBezTo>
                    <a:pt x="203" y="24"/>
                    <a:pt x="17" y="1"/>
                    <a:pt x="17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16" name="Freeform 144"/>
            <p:cNvSpPr>
              <a:spLocks/>
            </p:cNvSpPr>
            <p:nvPr/>
          </p:nvSpPr>
          <p:spPr bwMode="auto">
            <a:xfrm>
              <a:off x="4693" y="85"/>
              <a:ext cx="144" cy="264"/>
            </a:xfrm>
            <a:custGeom>
              <a:avLst/>
              <a:gdLst/>
              <a:ahLst/>
              <a:cxnLst>
                <a:cxn ang="0">
                  <a:pos x="71" y="27"/>
                </a:cxn>
                <a:cxn ang="0">
                  <a:pos x="57" y="43"/>
                </a:cxn>
                <a:cxn ang="0">
                  <a:pos x="57" y="50"/>
                </a:cxn>
                <a:cxn ang="0">
                  <a:pos x="87" y="50"/>
                </a:cxn>
                <a:cxn ang="0">
                  <a:pos x="84" y="73"/>
                </a:cxn>
                <a:cxn ang="0">
                  <a:pos x="57" y="73"/>
                </a:cxn>
                <a:cxn ang="0">
                  <a:pos x="57" y="181"/>
                </a:cxn>
                <a:cxn ang="0">
                  <a:pos x="23" y="181"/>
                </a:cxn>
                <a:cxn ang="0">
                  <a:pos x="23" y="73"/>
                </a:cxn>
                <a:cxn ang="0">
                  <a:pos x="0" y="73"/>
                </a:cxn>
                <a:cxn ang="0">
                  <a:pos x="0" y="50"/>
                </a:cxn>
                <a:cxn ang="0">
                  <a:pos x="23" y="50"/>
                </a:cxn>
                <a:cxn ang="0">
                  <a:pos x="23" y="41"/>
                </a:cxn>
                <a:cxn ang="0">
                  <a:pos x="65" y="0"/>
                </a:cxn>
                <a:cxn ang="0">
                  <a:pos x="97" y="6"/>
                </a:cxn>
                <a:cxn ang="0">
                  <a:pos x="97" y="31"/>
                </a:cxn>
                <a:cxn ang="0">
                  <a:pos x="71" y="27"/>
                </a:cxn>
              </a:cxnLst>
              <a:rect l="0" t="0" r="r" b="b"/>
              <a:pathLst>
                <a:path w="97" h="181">
                  <a:moveTo>
                    <a:pt x="71" y="27"/>
                  </a:moveTo>
                  <a:cubicBezTo>
                    <a:pt x="61" y="27"/>
                    <a:pt x="57" y="32"/>
                    <a:pt x="57" y="43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4" y="73"/>
                    <a:pt x="84" y="73"/>
                    <a:pt x="84" y="73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57" y="181"/>
                    <a:pt x="57" y="181"/>
                    <a:pt x="57" y="181"/>
                  </a:cubicBezTo>
                  <a:cubicBezTo>
                    <a:pt x="23" y="181"/>
                    <a:pt x="23" y="181"/>
                    <a:pt x="23" y="181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9"/>
                    <a:pt x="43" y="0"/>
                    <a:pt x="65" y="0"/>
                  </a:cubicBezTo>
                  <a:cubicBezTo>
                    <a:pt x="84" y="0"/>
                    <a:pt x="97" y="6"/>
                    <a:pt x="97" y="6"/>
                  </a:cubicBezTo>
                  <a:cubicBezTo>
                    <a:pt x="97" y="31"/>
                    <a:pt x="97" y="31"/>
                    <a:pt x="97" y="31"/>
                  </a:cubicBezTo>
                  <a:cubicBezTo>
                    <a:pt x="97" y="31"/>
                    <a:pt x="81" y="27"/>
                    <a:pt x="71" y="27"/>
                  </a:cubicBezTo>
                </a:path>
              </a:pathLst>
            </a:custGeom>
            <a:solidFill>
              <a:srgbClr val="6D90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17" name="Freeform 145"/>
            <p:cNvSpPr>
              <a:spLocks noEditPoints="1"/>
            </p:cNvSpPr>
            <p:nvPr/>
          </p:nvSpPr>
          <p:spPr bwMode="auto">
            <a:xfrm>
              <a:off x="4859" y="88"/>
              <a:ext cx="167" cy="2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7" y="0"/>
                </a:cxn>
                <a:cxn ang="0">
                  <a:pos x="87" y="448"/>
                </a:cxn>
                <a:cxn ang="0">
                  <a:pos x="0" y="448"/>
                </a:cxn>
                <a:cxn ang="0">
                  <a:pos x="0" y="0"/>
                </a:cxn>
                <a:cxn ang="0">
                  <a:pos x="182" y="453"/>
                </a:cxn>
                <a:cxn ang="0">
                  <a:pos x="92" y="263"/>
                </a:cxn>
                <a:cxn ang="0">
                  <a:pos x="167" y="120"/>
                </a:cxn>
                <a:cxn ang="0">
                  <a:pos x="267" y="120"/>
                </a:cxn>
                <a:cxn ang="0">
                  <a:pos x="180" y="258"/>
                </a:cxn>
                <a:cxn ang="0">
                  <a:pos x="280" y="448"/>
                </a:cxn>
                <a:cxn ang="0">
                  <a:pos x="182" y="453"/>
                </a:cxn>
              </a:cxnLst>
              <a:rect l="0" t="0" r="r" b="b"/>
              <a:pathLst>
                <a:path w="280" h="453">
                  <a:moveTo>
                    <a:pt x="0" y="0"/>
                  </a:moveTo>
                  <a:lnTo>
                    <a:pt x="87" y="0"/>
                  </a:lnTo>
                  <a:lnTo>
                    <a:pt x="87" y="448"/>
                  </a:lnTo>
                  <a:lnTo>
                    <a:pt x="0" y="448"/>
                  </a:lnTo>
                  <a:lnTo>
                    <a:pt x="0" y="0"/>
                  </a:lnTo>
                  <a:close/>
                  <a:moveTo>
                    <a:pt x="182" y="453"/>
                  </a:moveTo>
                  <a:lnTo>
                    <a:pt x="92" y="263"/>
                  </a:lnTo>
                  <a:lnTo>
                    <a:pt x="167" y="120"/>
                  </a:lnTo>
                  <a:lnTo>
                    <a:pt x="267" y="120"/>
                  </a:lnTo>
                  <a:lnTo>
                    <a:pt x="180" y="258"/>
                  </a:lnTo>
                  <a:lnTo>
                    <a:pt x="280" y="448"/>
                  </a:lnTo>
                  <a:lnTo>
                    <a:pt x="182" y="453"/>
                  </a:lnTo>
                  <a:close/>
                </a:path>
              </a:pathLst>
            </a:custGeom>
            <a:solidFill>
              <a:srgbClr val="6D90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18" name="Freeform 146"/>
            <p:cNvSpPr>
              <a:spLocks noEditPoints="1"/>
            </p:cNvSpPr>
            <p:nvPr/>
          </p:nvSpPr>
          <p:spPr bwMode="auto">
            <a:xfrm>
              <a:off x="5040" y="154"/>
              <a:ext cx="158" cy="198"/>
            </a:xfrm>
            <a:custGeom>
              <a:avLst/>
              <a:gdLst/>
              <a:ahLst/>
              <a:cxnLst>
                <a:cxn ang="0">
                  <a:pos x="76" y="134"/>
                </a:cxn>
                <a:cxn ang="0">
                  <a:pos x="72" y="122"/>
                </a:cxn>
                <a:cxn ang="0">
                  <a:pos x="37" y="136"/>
                </a:cxn>
                <a:cxn ang="0">
                  <a:pos x="0" y="94"/>
                </a:cxn>
                <a:cxn ang="0">
                  <a:pos x="49" y="52"/>
                </a:cxn>
                <a:cxn ang="0">
                  <a:pos x="71" y="52"/>
                </a:cxn>
                <a:cxn ang="0">
                  <a:pos x="71" y="42"/>
                </a:cxn>
                <a:cxn ang="0">
                  <a:pos x="53" y="28"/>
                </a:cxn>
                <a:cxn ang="0">
                  <a:pos x="11" y="36"/>
                </a:cxn>
                <a:cxn ang="0">
                  <a:pos x="11" y="8"/>
                </a:cxn>
                <a:cxn ang="0">
                  <a:pos x="59" y="0"/>
                </a:cxn>
                <a:cxn ang="0">
                  <a:pos x="106" y="43"/>
                </a:cxn>
                <a:cxn ang="0">
                  <a:pos x="106" y="134"/>
                </a:cxn>
                <a:cxn ang="0">
                  <a:pos x="76" y="134"/>
                </a:cxn>
                <a:cxn ang="0">
                  <a:pos x="71" y="71"/>
                </a:cxn>
                <a:cxn ang="0">
                  <a:pos x="62" y="71"/>
                </a:cxn>
                <a:cxn ang="0">
                  <a:pos x="34" y="93"/>
                </a:cxn>
                <a:cxn ang="0">
                  <a:pos x="49" y="111"/>
                </a:cxn>
                <a:cxn ang="0">
                  <a:pos x="71" y="104"/>
                </a:cxn>
                <a:cxn ang="0">
                  <a:pos x="71" y="71"/>
                </a:cxn>
              </a:cxnLst>
              <a:rect l="0" t="0" r="r" b="b"/>
              <a:pathLst>
                <a:path w="106" h="136">
                  <a:moveTo>
                    <a:pt x="76" y="134"/>
                  </a:moveTo>
                  <a:cubicBezTo>
                    <a:pt x="72" y="122"/>
                    <a:pt x="72" y="122"/>
                    <a:pt x="72" y="122"/>
                  </a:cubicBezTo>
                  <a:cubicBezTo>
                    <a:pt x="72" y="122"/>
                    <a:pt x="59" y="136"/>
                    <a:pt x="37" y="136"/>
                  </a:cubicBezTo>
                  <a:cubicBezTo>
                    <a:pt x="21" y="136"/>
                    <a:pt x="0" y="130"/>
                    <a:pt x="0" y="94"/>
                  </a:cubicBezTo>
                  <a:cubicBezTo>
                    <a:pt x="0" y="58"/>
                    <a:pt x="29" y="52"/>
                    <a:pt x="49" y="52"/>
                  </a:cubicBezTo>
                  <a:cubicBezTo>
                    <a:pt x="71" y="52"/>
                    <a:pt x="71" y="52"/>
                    <a:pt x="71" y="5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30"/>
                    <a:pt x="65" y="28"/>
                    <a:pt x="53" y="28"/>
                  </a:cubicBezTo>
                  <a:cubicBezTo>
                    <a:pt x="34" y="28"/>
                    <a:pt x="11" y="36"/>
                    <a:pt x="11" y="36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34" y="0"/>
                    <a:pt x="59" y="0"/>
                  </a:cubicBezTo>
                  <a:cubicBezTo>
                    <a:pt x="85" y="0"/>
                    <a:pt x="106" y="7"/>
                    <a:pt x="106" y="43"/>
                  </a:cubicBezTo>
                  <a:cubicBezTo>
                    <a:pt x="106" y="134"/>
                    <a:pt x="106" y="134"/>
                    <a:pt x="106" y="134"/>
                  </a:cubicBezTo>
                  <a:lnTo>
                    <a:pt x="76" y="134"/>
                  </a:lnTo>
                  <a:close/>
                  <a:moveTo>
                    <a:pt x="71" y="71"/>
                  </a:moveTo>
                  <a:cubicBezTo>
                    <a:pt x="62" y="71"/>
                    <a:pt x="62" y="71"/>
                    <a:pt x="62" y="71"/>
                  </a:cubicBezTo>
                  <a:cubicBezTo>
                    <a:pt x="42" y="72"/>
                    <a:pt x="34" y="76"/>
                    <a:pt x="34" y="93"/>
                  </a:cubicBezTo>
                  <a:cubicBezTo>
                    <a:pt x="34" y="107"/>
                    <a:pt x="40" y="111"/>
                    <a:pt x="49" y="111"/>
                  </a:cubicBezTo>
                  <a:cubicBezTo>
                    <a:pt x="62" y="111"/>
                    <a:pt x="71" y="104"/>
                    <a:pt x="71" y="104"/>
                  </a:cubicBezTo>
                  <a:lnTo>
                    <a:pt x="71" y="71"/>
                  </a:lnTo>
                  <a:close/>
                </a:path>
              </a:pathLst>
            </a:custGeom>
            <a:solidFill>
              <a:srgbClr val="6D90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</p:grpSp>
      <p:sp>
        <p:nvSpPr>
          <p:cNvPr id="19" name="FusszeileUntenRechts"/>
          <p:cNvSpPr txBox="1"/>
          <p:nvPr/>
        </p:nvSpPr>
        <p:spPr>
          <a:xfrm>
            <a:off x="9457567" y="6597650"/>
            <a:ext cx="2400000" cy="2592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©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fka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2019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·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All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rights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reserved</a:t>
            </a:r>
          </a:p>
        </p:txBody>
      </p:sp>
      <p:sp>
        <p:nvSpPr>
          <p:cNvPr id="20" name="FusszeileDatum"/>
          <p:cNvSpPr txBox="1"/>
          <p:nvPr/>
        </p:nvSpPr>
        <p:spPr>
          <a:xfrm>
            <a:off x="6096000" y="6597650"/>
            <a:ext cx="1152128" cy="260350"/>
          </a:xfrm>
          <a:prstGeom prst="rect">
            <a:avLst/>
          </a:prstGeom>
          <a:noFill/>
        </p:spPr>
        <p:txBody>
          <a:bodyPr wrap="square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01.01.2019</a:t>
            </a:r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FusszeileFolienNummer"/>
          <p:cNvSpPr txBox="1"/>
          <p:nvPr/>
        </p:nvSpPr>
        <p:spPr>
          <a:xfrm>
            <a:off x="4416000" y="6597650"/>
            <a:ext cx="1680000" cy="260350"/>
          </a:xfrm>
          <a:prstGeom prst="rect">
            <a:avLst/>
          </a:prstGeom>
          <a:noFill/>
        </p:spPr>
        <p:txBody>
          <a:bodyPr wrap="square" lIns="0" tIns="0" rIns="90000" bIns="0" rtlCol="0" anchor="ctr" anchorCtr="0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err="1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Folie</a:t>
            </a:r>
            <a:r>
              <a:rPr lang="en-US" sz="900" baseline="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Nr</a:t>
            </a:r>
            <a:r>
              <a:rPr lang="en-US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. </a:t>
            </a:r>
            <a:fld id="{AD55335C-F627-4D95-98CA-738788D5686D}" type="slidenum">
              <a:rPr lang="de-DE" sz="90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FusszeileUntenLinks"/>
          <p:cNvSpPr txBox="1"/>
          <p:nvPr/>
        </p:nvSpPr>
        <p:spPr>
          <a:xfrm>
            <a:off x="334433" y="6597650"/>
            <a:ext cx="2160000" cy="2603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#19xxxx · 19xxxxxx.pptx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</p:sldLayoutIdLst>
  <p:hf sldNum="0" hdr="0" ftr="0"/>
  <p:txStyles>
    <p:titleStyle>
      <a:lvl1pPr algn="l" defTabSz="914400" rtl="0" eaLnBrk="1" latinLnBrk="0" hangingPunct="1">
        <a:lnSpc>
          <a:spcPts val="2500"/>
        </a:lnSpc>
        <a:spcBef>
          <a:spcPct val="0"/>
        </a:spcBef>
        <a:buNone/>
        <a:defRPr sz="2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6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2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8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38275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0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ster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3" name="MasterTextplatzhalter"/>
          <p:cNvSpPr>
            <a:spLocks noGrp="1"/>
          </p:cNvSpPr>
          <p:nvPr>
            <p:ph type="body" idx="1"/>
          </p:nvPr>
        </p:nvSpPr>
        <p:spPr>
          <a:xfrm>
            <a:off x="334800" y="1447200"/>
            <a:ext cx="11523600" cy="5144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10" name="FusszeileUntenRechts"/>
          <p:cNvSpPr txBox="1"/>
          <p:nvPr/>
        </p:nvSpPr>
        <p:spPr>
          <a:xfrm>
            <a:off x="9457567" y="6597650"/>
            <a:ext cx="2400000" cy="2592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©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fka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2019 ·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All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rights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reserved</a:t>
            </a:r>
          </a:p>
        </p:txBody>
      </p:sp>
      <p:sp>
        <p:nvSpPr>
          <p:cNvPr id="11" name="FusszeileDatum"/>
          <p:cNvSpPr txBox="1"/>
          <p:nvPr/>
        </p:nvSpPr>
        <p:spPr>
          <a:xfrm>
            <a:off x="6096000" y="6597650"/>
            <a:ext cx="1152128" cy="260350"/>
          </a:xfrm>
          <a:prstGeom prst="rect">
            <a:avLst/>
          </a:prstGeom>
          <a:noFill/>
        </p:spPr>
        <p:txBody>
          <a:bodyPr wrap="square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2019/01/01</a:t>
            </a:r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FusszeileFolienNummer"/>
          <p:cNvSpPr txBox="1"/>
          <p:nvPr/>
        </p:nvSpPr>
        <p:spPr>
          <a:xfrm>
            <a:off x="4416000" y="6597650"/>
            <a:ext cx="1680000" cy="260350"/>
          </a:xfrm>
          <a:prstGeom prst="rect">
            <a:avLst/>
          </a:prstGeom>
          <a:noFill/>
        </p:spPr>
        <p:txBody>
          <a:bodyPr wrap="square" lIns="0" tIns="0" rIns="90000" bIns="0" rtlCol="0" anchor="ctr" anchorCtr="0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Slide No. </a:t>
            </a:r>
            <a:fld id="{AD55335C-F627-4D95-98CA-738788D5686D}" type="slidenum">
              <a:rPr lang="de-DE" sz="90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FusszeileUntenLinks"/>
          <p:cNvSpPr txBox="1"/>
          <p:nvPr/>
        </p:nvSpPr>
        <p:spPr>
          <a:xfrm>
            <a:off x="334433" y="6597650"/>
            <a:ext cx="2160000" cy="2603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#19xxxx · 19xxxxxx.pptx</a:t>
            </a:r>
          </a:p>
        </p:txBody>
      </p:sp>
      <p:grpSp>
        <p:nvGrpSpPr>
          <p:cNvPr id="19" name="Logo"/>
          <p:cNvGrpSpPr>
            <a:grpSpLocks/>
          </p:cNvGrpSpPr>
          <p:nvPr/>
        </p:nvGrpSpPr>
        <p:grpSpPr bwMode="auto">
          <a:xfrm>
            <a:off x="9986400" y="190800"/>
            <a:ext cx="1872000" cy="705600"/>
            <a:chOff x="4693" y="85"/>
            <a:chExt cx="956" cy="361"/>
          </a:xfrm>
        </p:grpSpPr>
        <p:sp>
          <p:nvSpPr>
            <p:cNvPr id="20" name="Freeform 142"/>
            <p:cNvSpPr>
              <a:spLocks/>
            </p:cNvSpPr>
            <p:nvPr/>
          </p:nvSpPr>
          <p:spPr bwMode="auto">
            <a:xfrm>
              <a:off x="5056" y="231"/>
              <a:ext cx="392" cy="215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6" y="52"/>
                </a:cxn>
                <a:cxn ang="0">
                  <a:pos x="0" y="148"/>
                </a:cxn>
                <a:cxn ang="0">
                  <a:pos x="68" y="148"/>
                </a:cxn>
                <a:cxn ang="0">
                  <a:pos x="264" y="57"/>
                </a:cxn>
                <a:cxn ang="0">
                  <a:pos x="139" y="0"/>
                </a:cxn>
                <a:cxn ang="0">
                  <a:pos x="125" y="0"/>
                </a:cxn>
              </a:cxnLst>
              <a:rect l="0" t="0" r="r" b="b"/>
              <a:pathLst>
                <a:path w="264" h="148">
                  <a:moveTo>
                    <a:pt x="125" y="0"/>
                  </a:moveTo>
                  <a:cubicBezTo>
                    <a:pt x="125" y="0"/>
                    <a:pt x="226" y="39"/>
                    <a:pt x="226" y="52"/>
                  </a:cubicBezTo>
                  <a:cubicBezTo>
                    <a:pt x="226" y="84"/>
                    <a:pt x="0" y="148"/>
                    <a:pt x="0" y="148"/>
                  </a:cubicBezTo>
                  <a:cubicBezTo>
                    <a:pt x="68" y="148"/>
                    <a:pt x="68" y="148"/>
                    <a:pt x="68" y="148"/>
                  </a:cubicBezTo>
                  <a:cubicBezTo>
                    <a:pt x="68" y="148"/>
                    <a:pt x="264" y="94"/>
                    <a:pt x="264" y="57"/>
                  </a:cubicBezTo>
                  <a:cubicBezTo>
                    <a:pt x="264" y="32"/>
                    <a:pt x="139" y="0"/>
                    <a:pt x="139" y="0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21" name="Freeform 143"/>
            <p:cNvSpPr>
              <a:spLocks/>
            </p:cNvSpPr>
            <p:nvPr/>
          </p:nvSpPr>
          <p:spPr bwMode="auto">
            <a:xfrm>
              <a:off x="5347" y="229"/>
              <a:ext cx="302" cy="2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8" y="63"/>
                </a:cxn>
                <a:cxn ang="0">
                  <a:pos x="63" y="149"/>
                </a:cxn>
                <a:cxn ang="0">
                  <a:pos x="114" y="149"/>
                </a:cxn>
                <a:cxn ang="0">
                  <a:pos x="203" y="62"/>
                </a:cxn>
                <a:cxn ang="0">
                  <a:pos x="17" y="1"/>
                </a:cxn>
                <a:cxn ang="0">
                  <a:pos x="0" y="0"/>
                </a:cxn>
              </a:cxnLst>
              <a:rect l="0" t="0" r="r" b="b"/>
              <a:pathLst>
                <a:path w="203" h="149">
                  <a:moveTo>
                    <a:pt x="0" y="0"/>
                  </a:moveTo>
                  <a:cubicBezTo>
                    <a:pt x="0" y="0"/>
                    <a:pt x="171" y="33"/>
                    <a:pt x="168" y="63"/>
                  </a:cubicBezTo>
                  <a:cubicBezTo>
                    <a:pt x="164" y="103"/>
                    <a:pt x="63" y="149"/>
                    <a:pt x="63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203" y="103"/>
                    <a:pt x="203" y="62"/>
                  </a:cubicBezTo>
                  <a:cubicBezTo>
                    <a:pt x="203" y="24"/>
                    <a:pt x="17" y="1"/>
                    <a:pt x="17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22" name="Freeform 144"/>
            <p:cNvSpPr>
              <a:spLocks/>
            </p:cNvSpPr>
            <p:nvPr/>
          </p:nvSpPr>
          <p:spPr bwMode="auto">
            <a:xfrm>
              <a:off x="4693" y="85"/>
              <a:ext cx="144" cy="264"/>
            </a:xfrm>
            <a:custGeom>
              <a:avLst/>
              <a:gdLst/>
              <a:ahLst/>
              <a:cxnLst>
                <a:cxn ang="0">
                  <a:pos x="71" y="27"/>
                </a:cxn>
                <a:cxn ang="0">
                  <a:pos x="57" y="43"/>
                </a:cxn>
                <a:cxn ang="0">
                  <a:pos x="57" y="50"/>
                </a:cxn>
                <a:cxn ang="0">
                  <a:pos x="87" y="50"/>
                </a:cxn>
                <a:cxn ang="0">
                  <a:pos x="84" y="73"/>
                </a:cxn>
                <a:cxn ang="0">
                  <a:pos x="57" y="73"/>
                </a:cxn>
                <a:cxn ang="0">
                  <a:pos x="57" y="181"/>
                </a:cxn>
                <a:cxn ang="0">
                  <a:pos x="23" y="181"/>
                </a:cxn>
                <a:cxn ang="0">
                  <a:pos x="23" y="73"/>
                </a:cxn>
                <a:cxn ang="0">
                  <a:pos x="0" y="73"/>
                </a:cxn>
                <a:cxn ang="0">
                  <a:pos x="0" y="50"/>
                </a:cxn>
                <a:cxn ang="0">
                  <a:pos x="23" y="50"/>
                </a:cxn>
                <a:cxn ang="0">
                  <a:pos x="23" y="41"/>
                </a:cxn>
                <a:cxn ang="0">
                  <a:pos x="65" y="0"/>
                </a:cxn>
                <a:cxn ang="0">
                  <a:pos x="97" y="6"/>
                </a:cxn>
                <a:cxn ang="0">
                  <a:pos x="97" y="31"/>
                </a:cxn>
                <a:cxn ang="0">
                  <a:pos x="71" y="27"/>
                </a:cxn>
              </a:cxnLst>
              <a:rect l="0" t="0" r="r" b="b"/>
              <a:pathLst>
                <a:path w="97" h="181">
                  <a:moveTo>
                    <a:pt x="71" y="27"/>
                  </a:moveTo>
                  <a:cubicBezTo>
                    <a:pt x="61" y="27"/>
                    <a:pt x="57" y="32"/>
                    <a:pt x="57" y="43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4" y="73"/>
                    <a:pt x="84" y="73"/>
                    <a:pt x="84" y="73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57" y="181"/>
                    <a:pt x="57" y="181"/>
                    <a:pt x="57" y="181"/>
                  </a:cubicBezTo>
                  <a:cubicBezTo>
                    <a:pt x="23" y="181"/>
                    <a:pt x="23" y="181"/>
                    <a:pt x="23" y="181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9"/>
                    <a:pt x="43" y="0"/>
                    <a:pt x="65" y="0"/>
                  </a:cubicBezTo>
                  <a:cubicBezTo>
                    <a:pt x="84" y="0"/>
                    <a:pt x="97" y="6"/>
                    <a:pt x="97" y="6"/>
                  </a:cubicBezTo>
                  <a:cubicBezTo>
                    <a:pt x="97" y="31"/>
                    <a:pt x="97" y="31"/>
                    <a:pt x="97" y="31"/>
                  </a:cubicBezTo>
                  <a:cubicBezTo>
                    <a:pt x="97" y="31"/>
                    <a:pt x="81" y="27"/>
                    <a:pt x="71" y="27"/>
                  </a:cubicBezTo>
                </a:path>
              </a:pathLst>
            </a:custGeom>
            <a:solidFill>
              <a:srgbClr val="6D90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23" name="Freeform 145"/>
            <p:cNvSpPr>
              <a:spLocks noEditPoints="1"/>
            </p:cNvSpPr>
            <p:nvPr/>
          </p:nvSpPr>
          <p:spPr bwMode="auto">
            <a:xfrm>
              <a:off x="4859" y="88"/>
              <a:ext cx="167" cy="2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7" y="0"/>
                </a:cxn>
                <a:cxn ang="0">
                  <a:pos x="87" y="448"/>
                </a:cxn>
                <a:cxn ang="0">
                  <a:pos x="0" y="448"/>
                </a:cxn>
                <a:cxn ang="0">
                  <a:pos x="0" y="0"/>
                </a:cxn>
                <a:cxn ang="0">
                  <a:pos x="182" y="453"/>
                </a:cxn>
                <a:cxn ang="0">
                  <a:pos x="92" y="263"/>
                </a:cxn>
                <a:cxn ang="0">
                  <a:pos x="167" y="120"/>
                </a:cxn>
                <a:cxn ang="0">
                  <a:pos x="267" y="120"/>
                </a:cxn>
                <a:cxn ang="0">
                  <a:pos x="180" y="258"/>
                </a:cxn>
                <a:cxn ang="0">
                  <a:pos x="280" y="448"/>
                </a:cxn>
                <a:cxn ang="0">
                  <a:pos x="182" y="453"/>
                </a:cxn>
              </a:cxnLst>
              <a:rect l="0" t="0" r="r" b="b"/>
              <a:pathLst>
                <a:path w="280" h="453">
                  <a:moveTo>
                    <a:pt x="0" y="0"/>
                  </a:moveTo>
                  <a:lnTo>
                    <a:pt x="87" y="0"/>
                  </a:lnTo>
                  <a:lnTo>
                    <a:pt x="87" y="448"/>
                  </a:lnTo>
                  <a:lnTo>
                    <a:pt x="0" y="448"/>
                  </a:lnTo>
                  <a:lnTo>
                    <a:pt x="0" y="0"/>
                  </a:lnTo>
                  <a:close/>
                  <a:moveTo>
                    <a:pt x="182" y="453"/>
                  </a:moveTo>
                  <a:lnTo>
                    <a:pt x="92" y="263"/>
                  </a:lnTo>
                  <a:lnTo>
                    <a:pt x="167" y="120"/>
                  </a:lnTo>
                  <a:lnTo>
                    <a:pt x="267" y="120"/>
                  </a:lnTo>
                  <a:lnTo>
                    <a:pt x="180" y="258"/>
                  </a:lnTo>
                  <a:lnTo>
                    <a:pt x="280" y="448"/>
                  </a:lnTo>
                  <a:lnTo>
                    <a:pt x="182" y="453"/>
                  </a:lnTo>
                  <a:close/>
                </a:path>
              </a:pathLst>
            </a:custGeom>
            <a:solidFill>
              <a:srgbClr val="6D90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24" name="Freeform 146"/>
            <p:cNvSpPr>
              <a:spLocks noEditPoints="1"/>
            </p:cNvSpPr>
            <p:nvPr/>
          </p:nvSpPr>
          <p:spPr bwMode="auto">
            <a:xfrm>
              <a:off x="5040" y="154"/>
              <a:ext cx="158" cy="198"/>
            </a:xfrm>
            <a:custGeom>
              <a:avLst/>
              <a:gdLst/>
              <a:ahLst/>
              <a:cxnLst>
                <a:cxn ang="0">
                  <a:pos x="76" y="134"/>
                </a:cxn>
                <a:cxn ang="0">
                  <a:pos x="72" y="122"/>
                </a:cxn>
                <a:cxn ang="0">
                  <a:pos x="37" y="136"/>
                </a:cxn>
                <a:cxn ang="0">
                  <a:pos x="0" y="94"/>
                </a:cxn>
                <a:cxn ang="0">
                  <a:pos x="49" y="52"/>
                </a:cxn>
                <a:cxn ang="0">
                  <a:pos x="71" y="52"/>
                </a:cxn>
                <a:cxn ang="0">
                  <a:pos x="71" y="42"/>
                </a:cxn>
                <a:cxn ang="0">
                  <a:pos x="53" y="28"/>
                </a:cxn>
                <a:cxn ang="0">
                  <a:pos x="11" y="36"/>
                </a:cxn>
                <a:cxn ang="0">
                  <a:pos x="11" y="8"/>
                </a:cxn>
                <a:cxn ang="0">
                  <a:pos x="59" y="0"/>
                </a:cxn>
                <a:cxn ang="0">
                  <a:pos x="106" y="43"/>
                </a:cxn>
                <a:cxn ang="0">
                  <a:pos x="106" y="134"/>
                </a:cxn>
                <a:cxn ang="0">
                  <a:pos x="76" y="134"/>
                </a:cxn>
                <a:cxn ang="0">
                  <a:pos x="71" y="71"/>
                </a:cxn>
                <a:cxn ang="0">
                  <a:pos x="62" y="71"/>
                </a:cxn>
                <a:cxn ang="0">
                  <a:pos x="34" y="93"/>
                </a:cxn>
                <a:cxn ang="0">
                  <a:pos x="49" y="111"/>
                </a:cxn>
                <a:cxn ang="0">
                  <a:pos x="71" y="104"/>
                </a:cxn>
                <a:cxn ang="0">
                  <a:pos x="71" y="71"/>
                </a:cxn>
              </a:cxnLst>
              <a:rect l="0" t="0" r="r" b="b"/>
              <a:pathLst>
                <a:path w="106" h="136">
                  <a:moveTo>
                    <a:pt x="76" y="134"/>
                  </a:moveTo>
                  <a:cubicBezTo>
                    <a:pt x="72" y="122"/>
                    <a:pt x="72" y="122"/>
                    <a:pt x="72" y="122"/>
                  </a:cubicBezTo>
                  <a:cubicBezTo>
                    <a:pt x="72" y="122"/>
                    <a:pt x="59" y="136"/>
                    <a:pt x="37" y="136"/>
                  </a:cubicBezTo>
                  <a:cubicBezTo>
                    <a:pt x="21" y="136"/>
                    <a:pt x="0" y="130"/>
                    <a:pt x="0" y="94"/>
                  </a:cubicBezTo>
                  <a:cubicBezTo>
                    <a:pt x="0" y="58"/>
                    <a:pt x="29" y="52"/>
                    <a:pt x="49" y="52"/>
                  </a:cubicBezTo>
                  <a:cubicBezTo>
                    <a:pt x="71" y="52"/>
                    <a:pt x="71" y="52"/>
                    <a:pt x="71" y="5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30"/>
                    <a:pt x="65" y="28"/>
                    <a:pt x="53" y="28"/>
                  </a:cubicBezTo>
                  <a:cubicBezTo>
                    <a:pt x="34" y="28"/>
                    <a:pt x="11" y="36"/>
                    <a:pt x="11" y="36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34" y="0"/>
                    <a:pt x="59" y="0"/>
                  </a:cubicBezTo>
                  <a:cubicBezTo>
                    <a:pt x="85" y="0"/>
                    <a:pt x="106" y="7"/>
                    <a:pt x="106" y="43"/>
                  </a:cubicBezTo>
                  <a:cubicBezTo>
                    <a:pt x="106" y="134"/>
                    <a:pt x="106" y="134"/>
                    <a:pt x="106" y="134"/>
                  </a:cubicBezTo>
                  <a:lnTo>
                    <a:pt x="76" y="134"/>
                  </a:lnTo>
                  <a:close/>
                  <a:moveTo>
                    <a:pt x="71" y="71"/>
                  </a:moveTo>
                  <a:cubicBezTo>
                    <a:pt x="62" y="71"/>
                    <a:pt x="62" y="71"/>
                    <a:pt x="62" y="71"/>
                  </a:cubicBezTo>
                  <a:cubicBezTo>
                    <a:pt x="42" y="72"/>
                    <a:pt x="34" y="76"/>
                    <a:pt x="34" y="93"/>
                  </a:cubicBezTo>
                  <a:cubicBezTo>
                    <a:pt x="34" y="107"/>
                    <a:pt x="40" y="111"/>
                    <a:pt x="49" y="111"/>
                  </a:cubicBezTo>
                  <a:cubicBezTo>
                    <a:pt x="62" y="111"/>
                    <a:pt x="71" y="104"/>
                    <a:pt x="71" y="104"/>
                  </a:cubicBezTo>
                  <a:lnTo>
                    <a:pt x="71" y="71"/>
                  </a:lnTo>
                  <a:close/>
                </a:path>
              </a:pathLst>
            </a:custGeom>
            <a:solidFill>
              <a:srgbClr val="6D90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</p:sldLayoutIdLst>
  <p:hf sldNum="0" hdr="0" ftr="0"/>
  <p:txStyles>
    <p:titleStyle>
      <a:lvl1pPr algn="l" defTabSz="914400" rtl="0" eaLnBrk="1" latinLnBrk="0" hangingPunct="1">
        <a:lnSpc>
          <a:spcPts val="2500"/>
        </a:lnSpc>
        <a:spcBef>
          <a:spcPct val="0"/>
        </a:spcBef>
        <a:buNone/>
        <a:defRPr sz="2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6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2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8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38275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0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Aachen, 01. November 2019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de-DE" dirty="0"/>
              <a:t>Christian Geller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Entwicklung eines Tools zur automatisierten Erstellung komplexer Straßennetze ausgehend von einer logischen Beschreibung</a:t>
            </a:r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CES Seminararbeit 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Institut für Kraftfahrzeuge (ika)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25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3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10" name="Objekt 9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588" y="158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Highlight"/>
          <p:cNvGrpSpPr>
            <a:grpSpLocks/>
          </p:cNvGrpSpPr>
          <p:nvPr/>
        </p:nvGrpSpPr>
        <p:grpSpPr bwMode="auto">
          <a:xfrm>
            <a:off x="263352" y="3644280"/>
            <a:ext cx="11518900" cy="288776"/>
            <a:chOff x="342" y="1063"/>
            <a:chExt cx="4329" cy="276"/>
          </a:xfrm>
        </p:grpSpPr>
        <p:sp>
          <p:nvSpPr>
            <p:cNvPr id="7" name="Rectangle 1042"/>
            <p:cNvSpPr>
              <a:spLocks noChangeArrowheads="1"/>
            </p:cNvSpPr>
            <p:nvPr/>
          </p:nvSpPr>
          <p:spPr bwMode="auto">
            <a:xfrm>
              <a:off x="342" y="1063"/>
              <a:ext cx="3118" cy="276"/>
            </a:xfrm>
            <a:prstGeom prst="rect">
              <a:avLst/>
            </a:prstGeom>
            <a:solidFill>
              <a:srgbClr val="FFFF00"/>
            </a:solidFill>
            <a:ln w="7239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/>
              <a:endParaRPr lang="de-DE" dirty="0"/>
            </a:p>
          </p:txBody>
        </p:sp>
        <p:sp>
          <p:nvSpPr>
            <p:cNvPr id="8" name="Rectangle 1043"/>
            <p:cNvSpPr>
              <a:spLocks noChangeArrowheads="1"/>
            </p:cNvSpPr>
            <p:nvPr/>
          </p:nvSpPr>
          <p:spPr bwMode="auto">
            <a:xfrm>
              <a:off x="3460" y="1063"/>
              <a:ext cx="1211" cy="276"/>
            </a:xfrm>
            <a:prstGeom prst="rect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lin ang="0" scaled="1"/>
              <a:tileRect/>
            </a:gradFill>
            <a:ln w="7239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/>
              <a:endParaRPr lang="de-DE" dirty="0"/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de-DE" dirty="0"/>
              <a:t>Motivation</a:t>
            </a:r>
          </a:p>
          <a:p>
            <a:pPr>
              <a:lnSpc>
                <a:spcPct val="300000"/>
              </a:lnSpc>
            </a:pPr>
            <a:r>
              <a:rPr lang="de-DE" dirty="0"/>
              <a:t>Entwicklung des Generators</a:t>
            </a:r>
          </a:p>
          <a:p>
            <a:pPr>
              <a:lnSpc>
                <a:spcPct val="300000"/>
              </a:lnSpc>
            </a:pPr>
            <a:r>
              <a:rPr lang="de-DE" dirty="0"/>
              <a:t>Beispiele</a:t>
            </a:r>
          </a:p>
          <a:p>
            <a:pPr>
              <a:lnSpc>
                <a:spcPct val="300000"/>
              </a:lnSpc>
            </a:pPr>
            <a:r>
              <a:rPr lang="de-DE" dirty="0"/>
              <a:t>Zusammenfassung und Ausblick</a:t>
            </a:r>
          </a:p>
        </p:txBody>
      </p:sp>
    </p:spTree>
    <p:extLst>
      <p:ext uri="{BB962C8B-B14F-4D97-AF65-F5344CB8AC3E}">
        <p14:creationId xmlns:p14="http://schemas.microsoft.com/office/powerpoint/2010/main" val="212449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X-Kreuzung</a:t>
            </a:r>
          </a:p>
        </p:txBody>
      </p:sp>
      <p:sp>
        <p:nvSpPr>
          <p:cNvPr id="17" name="Inhaltsplatzhalter 1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eine Hauptstraße </a:t>
            </a:r>
          </a:p>
          <a:p>
            <a:r>
              <a:rPr lang="de-DE" dirty="0"/>
              <a:t>zwei Nebenstraßen</a:t>
            </a:r>
          </a:p>
          <a:p>
            <a:endParaRPr lang="de-DE" dirty="0"/>
          </a:p>
          <a:p>
            <a:r>
              <a:rPr lang="de-DE" dirty="0"/>
              <a:t>zusätzliche </a:t>
            </a:r>
          </a:p>
          <a:p>
            <a:pPr marL="0" indent="0">
              <a:buNone/>
            </a:pPr>
            <a:r>
              <a:rPr lang="de-DE" dirty="0"/>
              <a:t>       </a:t>
            </a:r>
            <a:r>
              <a:rPr lang="de-DE" dirty="0" err="1"/>
              <a:t>Spuraufweitungen</a:t>
            </a:r>
            <a:endParaRPr lang="de-DE" dirty="0"/>
          </a:p>
          <a:p>
            <a:pPr lvl="1"/>
            <a:r>
              <a:rPr lang="de-DE" dirty="0"/>
              <a:t>kubisch</a:t>
            </a:r>
          </a:p>
          <a:p>
            <a:pPr lvl="1"/>
            <a:r>
              <a:rPr lang="de-DE" dirty="0"/>
              <a:t>linear</a:t>
            </a:r>
          </a:p>
          <a:p>
            <a:r>
              <a:rPr lang="de-DE" dirty="0"/>
              <a:t>Sperrbereich</a:t>
            </a:r>
          </a:p>
          <a:p>
            <a:pPr lvl="1"/>
            <a:endParaRPr lang="de-DE" dirty="0"/>
          </a:p>
          <a:p>
            <a:r>
              <a:rPr lang="de-DE" dirty="0"/>
              <a:t>Input:</a:t>
            </a:r>
          </a:p>
          <a:p>
            <a:pPr marL="0" indent="0">
              <a:buNone/>
            </a:pPr>
            <a:r>
              <a:rPr lang="de-DE" dirty="0"/>
              <a:t>	55 Zeilen</a:t>
            </a:r>
          </a:p>
          <a:p>
            <a:r>
              <a:rPr lang="de-DE" dirty="0"/>
              <a:t>Output: </a:t>
            </a:r>
          </a:p>
          <a:p>
            <a:pPr marL="0" indent="0">
              <a:buNone/>
            </a:pPr>
            <a:r>
              <a:rPr lang="de-DE" dirty="0"/>
              <a:t>	1091 Zeilen</a:t>
            </a:r>
          </a:p>
          <a:p>
            <a:pPr lvl="1"/>
            <a:endParaRPr lang="de-DE" dirty="0"/>
          </a:p>
        </p:txBody>
      </p:sp>
      <p:pic>
        <p:nvPicPr>
          <p:cNvPr id="11" name="Inhaltsplatzhalter 10" descr="Ein Bild, das Gras, Spieler, Schläger, grün enthält.&#10;&#10;Automatisch generierte Beschreibung">
            <a:extLst>
              <a:ext uri="{FF2B5EF4-FFF2-40B4-BE49-F238E27FC236}">
                <a16:creationId xmlns:a16="http://schemas.microsoft.com/office/drawing/2014/main" id="{54BCAD45-2FE3-1849-B8A1-79FD49A495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200" y="1124744"/>
            <a:ext cx="9162000" cy="5365339"/>
          </a:xfrm>
        </p:spPr>
      </p:pic>
    </p:spTree>
    <p:extLst>
      <p:ext uri="{BB962C8B-B14F-4D97-AF65-F5344CB8AC3E}">
        <p14:creationId xmlns:p14="http://schemas.microsoft.com/office/powerpoint/2010/main" val="1530523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Kreisverkehr</a:t>
            </a:r>
          </a:p>
        </p:txBody>
      </p:sp>
      <p:sp>
        <p:nvSpPr>
          <p:cNvPr id="17" name="Inhaltsplatzhalter 1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zweispuriger</a:t>
            </a:r>
          </a:p>
          <a:p>
            <a:pPr marL="0" indent="0">
              <a:buNone/>
            </a:pPr>
            <a:r>
              <a:rPr lang="de-DE" dirty="0"/>
              <a:t>	Kreisverkehr</a:t>
            </a:r>
          </a:p>
          <a:p>
            <a:r>
              <a:rPr lang="de-DE" dirty="0"/>
              <a:t>Input:</a:t>
            </a:r>
          </a:p>
          <a:p>
            <a:pPr marL="0" indent="0">
              <a:buNone/>
            </a:pPr>
            <a:r>
              <a:rPr lang="de-DE" dirty="0"/>
              <a:t>	38 Zeilen</a:t>
            </a:r>
          </a:p>
          <a:p>
            <a:r>
              <a:rPr lang="de-DE" dirty="0"/>
              <a:t>Output: </a:t>
            </a:r>
          </a:p>
          <a:p>
            <a:pPr marL="0" indent="0">
              <a:buNone/>
            </a:pPr>
            <a:r>
              <a:rPr lang="de-DE" dirty="0"/>
              <a:t>	988 Zeilen</a:t>
            </a:r>
          </a:p>
          <a:p>
            <a:pPr lvl="1"/>
            <a:endParaRPr lang="de-DE" dirty="0"/>
          </a:p>
        </p:txBody>
      </p:sp>
      <p:pic>
        <p:nvPicPr>
          <p:cNvPr id="3" name="Grafik 2" descr="Ein Bild, das Gras, Spieler, Schläger, Ball enthält.&#10;&#10;Automatisch generierte Beschreibung">
            <a:extLst>
              <a:ext uri="{FF2B5EF4-FFF2-40B4-BE49-F238E27FC236}">
                <a16:creationId xmlns:a16="http://schemas.microsoft.com/office/drawing/2014/main" id="{81D4A524-7F23-AD49-81CB-FCC33B90A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022" y="1149569"/>
            <a:ext cx="9117866" cy="51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80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34800" y="290974"/>
            <a:ext cx="8784000" cy="576000"/>
          </a:xfrm>
        </p:spPr>
        <p:txBody>
          <a:bodyPr/>
          <a:lstStyle/>
          <a:p>
            <a:r>
              <a:rPr lang="de-DE" dirty="0"/>
              <a:t>Beispiel: komplexes Straßennetzwerk</a:t>
            </a:r>
          </a:p>
        </p:txBody>
      </p:sp>
      <p:sp>
        <p:nvSpPr>
          <p:cNvPr id="17" name="Inhaltsplatzhalter 1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Anordnen und </a:t>
            </a:r>
          </a:p>
          <a:p>
            <a:pPr marL="0" indent="0">
              <a:buNone/>
            </a:pPr>
            <a:r>
              <a:rPr lang="de-DE" dirty="0"/>
              <a:t>      Verbinden von </a:t>
            </a:r>
          </a:p>
          <a:p>
            <a:pPr marL="0" indent="0">
              <a:buNone/>
            </a:pPr>
            <a:r>
              <a:rPr lang="de-DE" dirty="0"/>
              <a:t>      Segmenten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Bushaltestellen</a:t>
            </a:r>
          </a:p>
          <a:p>
            <a:r>
              <a:rPr lang="de-DE" dirty="0"/>
              <a:t>Parkbuchten</a:t>
            </a:r>
          </a:p>
          <a:p>
            <a:r>
              <a:rPr lang="de-DE" dirty="0"/>
              <a:t>Verkehrsinseln</a:t>
            </a:r>
          </a:p>
          <a:p>
            <a:r>
              <a:rPr lang="de-DE" dirty="0" err="1"/>
              <a:t>Spuraufweitungen</a:t>
            </a:r>
            <a:endParaRPr lang="de-DE" dirty="0"/>
          </a:p>
          <a:p>
            <a:r>
              <a:rPr lang="de-DE" dirty="0"/>
              <a:t>…</a:t>
            </a:r>
          </a:p>
          <a:p>
            <a:endParaRPr lang="de-DE" dirty="0"/>
          </a:p>
          <a:p>
            <a:r>
              <a:rPr lang="de-DE" dirty="0"/>
              <a:t>Input:</a:t>
            </a:r>
          </a:p>
          <a:p>
            <a:pPr marL="0" indent="0">
              <a:buNone/>
            </a:pPr>
            <a:r>
              <a:rPr lang="de-DE" dirty="0"/>
              <a:t>	248 Zeilen</a:t>
            </a:r>
          </a:p>
          <a:p>
            <a:r>
              <a:rPr lang="de-DE" dirty="0"/>
              <a:t>Output: </a:t>
            </a:r>
          </a:p>
          <a:p>
            <a:pPr marL="0" indent="0">
              <a:buNone/>
            </a:pPr>
            <a:r>
              <a:rPr lang="de-DE" dirty="0"/>
              <a:t>	5191 Zeilen</a:t>
            </a:r>
          </a:p>
          <a:p>
            <a:endParaRPr lang="de-DE" dirty="0"/>
          </a:p>
        </p:txBody>
      </p:sp>
      <p:pic>
        <p:nvPicPr>
          <p:cNvPr id="6" name="Inhaltsplatzhalter 5" descr="Ein Bild, das Gras, draußen, Schläger, Ball enthält.&#10;&#10;Automatisch generierte Beschreibung">
            <a:extLst>
              <a:ext uri="{FF2B5EF4-FFF2-40B4-BE49-F238E27FC236}">
                <a16:creationId xmlns:a16="http://schemas.microsoft.com/office/drawing/2014/main" id="{338F160F-D1F0-1443-9E46-7D62FFB9EA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057" y="1124744"/>
            <a:ext cx="9158400" cy="5151600"/>
          </a:xfrm>
        </p:spPr>
      </p:pic>
    </p:spTree>
    <p:extLst>
      <p:ext uri="{BB962C8B-B14F-4D97-AF65-F5344CB8AC3E}">
        <p14:creationId xmlns:p14="http://schemas.microsoft.com/office/powerpoint/2010/main" val="3627587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25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7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10" name="Objekt 9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588" y="158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Highlight"/>
          <p:cNvGrpSpPr>
            <a:grpSpLocks/>
          </p:cNvGrpSpPr>
          <p:nvPr/>
        </p:nvGrpSpPr>
        <p:grpSpPr bwMode="auto">
          <a:xfrm>
            <a:off x="191344" y="4509120"/>
            <a:ext cx="11518900" cy="288776"/>
            <a:chOff x="342" y="1063"/>
            <a:chExt cx="4329" cy="276"/>
          </a:xfrm>
        </p:grpSpPr>
        <p:sp>
          <p:nvSpPr>
            <p:cNvPr id="7" name="Rectangle 1042"/>
            <p:cNvSpPr>
              <a:spLocks noChangeArrowheads="1"/>
            </p:cNvSpPr>
            <p:nvPr/>
          </p:nvSpPr>
          <p:spPr bwMode="auto">
            <a:xfrm>
              <a:off x="342" y="1063"/>
              <a:ext cx="3118" cy="276"/>
            </a:xfrm>
            <a:prstGeom prst="rect">
              <a:avLst/>
            </a:prstGeom>
            <a:solidFill>
              <a:srgbClr val="FFFF00"/>
            </a:solidFill>
            <a:ln w="7239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/>
              <a:endParaRPr lang="de-DE" dirty="0"/>
            </a:p>
          </p:txBody>
        </p:sp>
        <p:sp>
          <p:nvSpPr>
            <p:cNvPr id="8" name="Rectangle 1043"/>
            <p:cNvSpPr>
              <a:spLocks noChangeArrowheads="1"/>
            </p:cNvSpPr>
            <p:nvPr/>
          </p:nvSpPr>
          <p:spPr bwMode="auto">
            <a:xfrm>
              <a:off x="3460" y="1063"/>
              <a:ext cx="1211" cy="276"/>
            </a:xfrm>
            <a:prstGeom prst="rect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lin ang="0" scaled="1"/>
              <a:tileRect/>
            </a:gradFill>
            <a:ln w="7239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/>
              <a:endParaRPr lang="de-DE" dirty="0"/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de-DE" dirty="0"/>
              <a:t>Motivation</a:t>
            </a:r>
          </a:p>
          <a:p>
            <a:pPr>
              <a:lnSpc>
                <a:spcPct val="300000"/>
              </a:lnSpc>
            </a:pPr>
            <a:r>
              <a:rPr lang="de-DE" dirty="0"/>
              <a:t>Entwicklung des Generators</a:t>
            </a:r>
          </a:p>
          <a:p>
            <a:pPr>
              <a:lnSpc>
                <a:spcPct val="300000"/>
              </a:lnSpc>
            </a:pPr>
            <a:r>
              <a:rPr lang="de-DE" dirty="0"/>
              <a:t>Beispiele</a:t>
            </a:r>
          </a:p>
          <a:p>
            <a:pPr>
              <a:lnSpc>
                <a:spcPct val="300000"/>
              </a:lnSpc>
            </a:pPr>
            <a:r>
              <a:rPr lang="de-DE" dirty="0"/>
              <a:t>Zusammenfassung und Ausblick</a:t>
            </a:r>
          </a:p>
        </p:txBody>
      </p:sp>
    </p:spTree>
    <p:extLst>
      <p:ext uri="{BB962C8B-B14F-4D97-AF65-F5344CB8AC3E}">
        <p14:creationId xmlns:p14="http://schemas.microsoft.com/office/powerpoint/2010/main" val="256005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und Ausblick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Zusammenfassung</a:t>
            </a:r>
          </a:p>
          <a:p>
            <a:r>
              <a:rPr lang="de-DE" dirty="0"/>
              <a:t>Generierung von konkreten Strecken, insbesondere Kreuzungen</a:t>
            </a:r>
          </a:p>
          <a:p>
            <a:r>
              <a:rPr lang="de-DE" dirty="0"/>
              <a:t>Verwendung von Annahmen und einer logischen Streckenbeschreibung</a:t>
            </a:r>
          </a:p>
          <a:p>
            <a:r>
              <a:rPr lang="de-DE" dirty="0"/>
              <a:t>Benutzerfreundliche und kurze Eingabedatei </a:t>
            </a:r>
          </a:p>
          <a:p>
            <a:r>
              <a:rPr lang="de-DE" dirty="0"/>
              <a:t>Immer Valide Strecke</a:t>
            </a:r>
          </a:p>
          <a:p>
            <a:r>
              <a:rPr lang="de-DE" dirty="0"/>
              <a:t>Ausgabe im gängigen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b="1" dirty="0"/>
              <a:t>Ausblick</a:t>
            </a:r>
          </a:p>
          <a:p>
            <a:r>
              <a:rPr lang="de-DE" dirty="0"/>
              <a:t>Erweiterung für Autobahnen</a:t>
            </a:r>
          </a:p>
          <a:p>
            <a:r>
              <a:rPr lang="de-DE" dirty="0"/>
              <a:t>Erweiterung für weitere Fahrbahnmarkierungen oder Objekten</a:t>
            </a:r>
          </a:p>
          <a:p>
            <a:r>
              <a:rPr lang="de-DE" dirty="0"/>
              <a:t>Letztlich durch offenes </a:t>
            </a:r>
            <a:r>
              <a:rPr lang="de-DE" dirty="0" err="1"/>
              <a:t>OpenDRIVE</a:t>
            </a:r>
            <a:r>
              <a:rPr lang="de-DE" dirty="0"/>
              <a:t> Format jede mögliche Streckengenerierung denkbar</a:t>
            </a:r>
          </a:p>
        </p:txBody>
      </p:sp>
    </p:spTree>
    <p:extLst>
      <p:ext uri="{BB962C8B-B14F-4D97-AF65-F5344CB8AC3E}">
        <p14:creationId xmlns:p14="http://schemas.microsoft.com/office/powerpoint/2010/main" val="3593876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de-DE" b="1" dirty="0"/>
          </a:p>
          <a:p>
            <a:pPr marL="0" indent="0" algn="ctr">
              <a:buNone/>
            </a:pPr>
            <a:endParaRPr lang="de-DE" b="1" dirty="0"/>
          </a:p>
          <a:p>
            <a:pPr marL="0" indent="0" algn="ctr">
              <a:buNone/>
            </a:pPr>
            <a:r>
              <a:rPr lang="de-DE" sz="3600" b="1" dirty="0"/>
              <a:t>Vielen Dank für Eure Aufmerksamkeit </a:t>
            </a:r>
          </a:p>
          <a:p>
            <a:pPr marL="0" indent="0" algn="ctr">
              <a:buNone/>
            </a:pPr>
            <a:endParaRPr lang="de-DE" sz="3600" dirty="0"/>
          </a:p>
          <a:p>
            <a:pPr marL="0" indent="0" algn="ctr">
              <a:buNone/>
            </a:pPr>
            <a:endParaRPr lang="de-DE" sz="3600" dirty="0"/>
          </a:p>
          <a:p>
            <a:pPr marL="0" indent="0" algn="ctr">
              <a:buNone/>
            </a:pPr>
            <a:r>
              <a:rPr lang="de-DE" sz="3600" b="1" dirty="0"/>
              <a:t>Fragen ? </a:t>
            </a:r>
          </a:p>
        </p:txBody>
      </p:sp>
    </p:spTree>
    <p:extLst>
      <p:ext uri="{BB962C8B-B14F-4D97-AF65-F5344CB8AC3E}">
        <p14:creationId xmlns:p14="http://schemas.microsoft.com/office/powerpoint/2010/main" val="3957045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25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6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588" y="158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Highlight"/>
          <p:cNvGrpSpPr>
            <a:grpSpLocks/>
          </p:cNvGrpSpPr>
          <p:nvPr/>
        </p:nvGrpSpPr>
        <p:grpSpPr bwMode="auto">
          <a:xfrm>
            <a:off x="334800" y="1844824"/>
            <a:ext cx="11518900" cy="288776"/>
            <a:chOff x="342" y="1063"/>
            <a:chExt cx="4329" cy="276"/>
          </a:xfrm>
        </p:grpSpPr>
        <p:sp>
          <p:nvSpPr>
            <p:cNvPr id="7" name="Rectangle 1042"/>
            <p:cNvSpPr>
              <a:spLocks noChangeArrowheads="1"/>
            </p:cNvSpPr>
            <p:nvPr/>
          </p:nvSpPr>
          <p:spPr bwMode="auto">
            <a:xfrm>
              <a:off x="342" y="1063"/>
              <a:ext cx="3118" cy="276"/>
            </a:xfrm>
            <a:prstGeom prst="rect">
              <a:avLst/>
            </a:prstGeom>
            <a:solidFill>
              <a:srgbClr val="FFFF00"/>
            </a:solidFill>
            <a:ln w="7239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/>
              <a:endParaRPr lang="de-DE" dirty="0"/>
            </a:p>
          </p:txBody>
        </p:sp>
        <p:sp>
          <p:nvSpPr>
            <p:cNvPr id="8" name="Rectangle 1043"/>
            <p:cNvSpPr>
              <a:spLocks noChangeArrowheads="1"/>
            </p:cNvSpPr>
            <p:nvPr/>
          </p:nvSpPr>
          <p:spPr bwMode="auto">
            <a:xfrm>
              <a:off x="3460" y="1063"/>
              <a:ext cx="1211" cy="276"/>
            </a:xfrm>
            <a:prstGeom prst="rect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lin ang="0" scaled="1"/>
              <a:tileRect/>
            </a:gradFill>
            <a:ln w="7239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/>
              <a:endParaRPr lang="de-DE" dirty="0"/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de-DE" dirty="0"/>
              <a:t>Motivation</a:t>
            </a:r>
          </a:p>
          <a:p>
            <a:pPr>
              <a:lnSpc>
                <a:spcPct val="300000"/>
              </a:lnSpc>
            </a:pPr>
            <a:r>
              <a:rPr lang="de-DE" dirty="0"/>
              <a:t>Entwicklung des Generators</a:t>
            </a:r>
          </a:p>
          <a:p>
            <a:pPr>
              <a:lnSpc>
                <a:spcPct val="300000"/>
              </a:lnSpc>
            </a:pPr>
            <a:r>
              <a:rPr lang="de-DE" dirty="0"/>
              <a:t>Beispiele</a:t>
            </a:r>
          </a:p>
          <a:p>
            <a:pPr>
              <a:lnSpc>
                <a:spcPct val="300000"/>
              </a:lnSpc>
            </a:pPr>
            <a:r>
              <a:rPr lang="de-DE" dirty="0"/>
              <a:t>Zusammenfassung und Ausblick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Simulationen zur Absicherung von automatisierten Fahrfunktionen</a:t>
            </a:r>
          </a:p>
          <a:p>
            <a:endParaRPr lang="de-DE" dirty="0"/>
          </a:p>
          <a:p>
            <a:r>
              <a:rPr lang="de-DE" dirty="0"/>
              <a:t>Streckenbeschreibungen für Verkehrssimulationen</a:t>
            </a:r>
          </a:p>
          <a:p>
            <a:pPr lvl="1"/>
            <a:r>
              <a:rPr lang="de-DE" dirty="0"/>
              <a:t>Strecken als Abbild der Realität (Händische Erstellung mit aufwendigen Tools)</a:t>
            </a:r>
          </a:p>
          <a:p>
            <a:pPr lvl="1"/>
            <a:r>
              <a:rPr lang="de-DE" dirty="0"/>
              <a:t>Mögliche, valide Strecken (Einhaltung von Grenzwerten) 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360000" lvl="1" indent="0">
              <a:buNone/>
            </a:pPr>
            <a:endParaRPr lang="de-DE" dirty="0"/>
          </a:p>
          <a:p>
            <a:pPr marL="360000" lvl="1" indent="0">
              <a:buNone/>
            </a:pPr>
            <a:endParaRPr lang="de-DE" dirty="0"/>
          </a:p>
          <a:p>
            <a:r>
              <a:rPr lang="de-DE" dirty="0"/>
              <a:t>Ziel ist Streckenbeschreibung im gängigem O</a:t>
            </a:r>
            <a:r>
              <a:rPr lang="de-DE"/>
              <a:t>penDRIVE</a:t>
            </a:r>
            <a:r>
              <a:rPr lang="de-DE" dirty="0"/>
              <a:t> Format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34" y="3642761"/>
            <a:ext cx="5662487" cy="1946479"/>
          </a:xfrm>
          <a:prstGeom prst="rect">
            <a:avLst/>
          </a:prstGeom>
        </p:spPr>
      </p:pic>
      <p:pic>
        <p:nvPicPr>
          <p:cNvPr id="3" name="Grafik 2" descr="Ein Bild, das Gras, draußen, Schläger, Ball enthält.&#10;&#10;Automatisch generierte Beschreibung">
            <a:extLst>
              <a:ext uri="{FF2B5EF4-FFF2-40B4-BE49-F238E27FC236}">
                <a16:creationId xmlns:a16="http://schemas.microsoft.com/office/drawing/2014/main" id="{B7185361-4B73-FC42-B7DF-041C6A840D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89"/>
          <a:stretch/>
        </p:blipFill>
        <p:spPr>
          <a:xfrm>
            <a:off x="6199281" y="3642761"/>
            <a:ext cx="5662488" cy="194647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025" y="2996952"/>
            <a:ext cx="4872750" cy="2482116"/>
          </a:xfrm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Motivation: Allgemeine Streckenbeschreibung</a:t>
            </a:r>
          </a:p>
        </p:txBody>
      </p:sp>
      <p:sp>
        <p:nvSpPr>
          <p:cNvPr id="17" name="Inhaltsplatzhalter 1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Drei relevante Ebenen </a:t>
            </a:r>
          </a:p>
          <a:p>
            <a:pPr lvl="1"/>
            <a:r>
              <a:rPr lang="de-DE" dirty="0"/>
              <a:t>Straßenbegrenzung und Straßenmarkierung</a:t>
            </a:r>
          </a:p>
          <a:p>
            <a:pPr lvl="1"/>
            <a:r>
              <a:rPr lang="de-DE" dirty="0"/>
              <a:t>Stationäre Objekte: z.B. Beschilderung</a:t>
            </a:r>
          </a:p>
          <a:p>
            <a:pPr lvl="1"/>
            <a:r>
              <a:rPr lang="de-DE" dirty="0"/>
              <a:t>Quasistationäre Objekte: z.B. Baustellen</a:t>
            </a:r>
          </a:p>
          <a:p>
            <a:pPr lvl="1"/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Referenzlinie kann analytisch beschrieben werden</a:t>
            </a:r>
          </a:p>
          <a:p>
            <a:pPr lvl="1"/>
            <a:r>
              <a:rPr lang="de-DE" dirty="0"/>
              <a:t>Geraden</a:t>
            </a:r>
          </a:p>
          <a:p>
            <a:pPr lvl="1"/>
            <a:r>
              <a:rPr lang="de-DE" dirty="0"/>
              <a:t>Spiralen</a:t>
            </a:r>
          </a:p>
          <a:p>
            <a:pPr lvl="1"/>
            <a:r>
              <a:rPr lang="de-DE" dirty="0"/>
              <a:t>Kreisbögen</a:t>
            </a:r>
          </a:p>
          <a:p>
            <a:pPr lvl="1"/>
            <a:endParaRPr lang="de-DE" dirty="0"/>
          </a:p>
        </p:txBody>
      </p:sp>
      <p:pic>
        <p:nvPicPr>
          <p:cNvPr id="11" name="Inhaltsplatzhalter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78" y="2996952"/>
            <a:ext cx="5675843" cy="341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68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Motivation: Abstraktionslevel</a:t>
            </a:r>
          </a:p>
        </p:txBody>
      </p:sp>
      <p:sp>
        <p:nvSpPr>
          <p:cNvPr id="17" name="Inhaltsplatzhalt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Szenarienbasiertes</a:t>
            </a:r>
            <a:r>
              <a:rPr lang="de-DE" dirty="0"/>
              <a:t> Testen</a:t>
            </a:r>
          </a:p>
          <a:p>
            <a:pPr lvl="1"/>
            <a:r>
              <a:rPr lang="de-DE" dirty="0"/>
              <a:t>Strecke ist Teil eines Szenarios</a:t>
            </a:r>
          </a:p>
          <a:p>
            <a:endParaRPr lang="de-DE" dirty="0"/>
          </a:p>
          <a:p>
            <a:r>
              <a:rPr lang="de-DE" dirty="0"/>
              <a:t>Funktionale Streckenbeschreibung</a:t>
            </a:r>
          </a:p>
          <a:p>
            <a:pPr lvl="1"/>
            <a:r>
              <a:rPr lang="de-DE" dirty="0"/>
              <a:t>Definition durch Beschreibungen</a:t>
            </a:r>
          </a:p>
          <a:p>
            <a:pPr lvl="1"/>
            <a:r>
              <a:rPr lang="de-DE" dirty="0"/>
              <a:t>Hohe Abstraktion</a:t>
            </a:r>
          </a:p>
          <a:p>
            <a:pPr lvl="1"/>
            <a:endParaRPr lang="de-DE" dirty="0"/>
          </a:p>
          <a:p>
            <a:r>
              <a:rPr lang="de-DE" dirty="0"/>
              <a:t>Logische Streckenbeschreibung</a:t>
            </a:r>
          </a:p>
          <a:p>
            <a:pPr lvl="1"/>
            <a:r>
              <a:rPr lang="de-DE" dirty="0"/>
              <a:t>Definition durch Parameter</a:t>
            </a:r>
          </a:p>
          <a:p>
            <a:pPr lvl="1"/>
            <a:r>
              <a:rPr lang="de-DE" dirty="0"/>
              <a:t>Fester Wertebereich für jeden Parameter</a:t>
            </a:r>
          </a:p>
          <a:p>
            <a:pPr lvl="2"/>
            <a:endParaRPr lang="de-DE" dirty="0"/>
          </a:p>
          <a:p>
            <a:r>
              <a:rPr lang="de-DE" dirty="0"/>
              <a:t>Konkrete Streckenbeschreibung</a:t>
            </a:r>
          </a:p>
          <a:p>
            <a:pPr lvl="1"/>
            <a:r>
              <a:rPr lang="de-DE" dirty="0"/>
              <a:t>Definition durch Parameter</a:t>
            </a:r>
          </a:p>
          <a:p>
            <a:pPr lvl="1"/>
            <a:r>
              <a:rPr lang="de-DE" dirty="0"/>
              <a:t>Fester Wert für jeden Parameter</a:t>
            </a:r>
          </a:p>
          <a:p>
            <a:pPr lvl="2"/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936" y="2349045"/>
            <a:ext cx="6266456" cy="334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59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Motivation: Ziel der Arbeit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Generierung von konkreten Strecken zur Verwendung in Simulationen</a:t>
            </a:r>
          </a:p>
          <a:p>
            <a:pPr lvl="1"/>
            <a:r>
              <a:rPr lang="de-DE" dirty="0"/>
              <a:t>Fokus auf innerstädtische Kreuzungen</a:t>
            </a:r>
          </a:p>
          <a:p>
            <a:pPr lvl="1"/>
            <a:r>
              <a:rPr lang="de-DE" dirty="0"/>
              <a:t>Benutzerfreundliches Eingabeformat</a:t>
            </a:r>
          </a:p>
          <a:p>
            <a:pPr lvl="1"/>
            <a:r>
              <a:rPr lang="de-DE" dirty="0"/>
              <a:t>Basierend auf logischer Beschreibung (Annahmen und Standardwerte)</a:t>
            </a:r>
          </a:p>
          <a:p>
            <a:pPr lvl="1"/>
            <a:r>
              <a:rPr lang="de-DE" dirty="0"/>
              <a:t>Ausgabe im 	        Format</a:t>
            </a:r>
          </a:p>
          <a:p>
            <a:pPr lvl="2"/>
            <a:r>
              <a:rPr lang="de-DE" dirty="0"/>
              <a:t>eindeutige, komplexe Definition der einzelnen Straßen</a:t>
            </a:r>
          </a:p>
          <a:p>
            <a:pPr lvl="2"/>
            <a:r>
              <a:rPr lang="de-DE" dirty="0"/>
              <a:t>in Praxis nur umsetzbar mit Generatoren (komplex und aufwendig)</a:t>
            </a:r>
          </a:p>
          <a:p>
            <a:pPr lvl="1"/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2" t="24153" r="15464" b="27541"/>
          <a:stretch/>
        </p:blipFill>
        <p:spPr>
          <a:xfrm>
            <a:off x="2423592" y="2832127"/>
            <a:ext cx="1079072" cy="380849"/>
          </a:xfrm>
          <a:prstGeom prst="rect">
            <a:avLst/>
          </a:prstGeom>
        </p:spPr>
      </p:pic>
      <p:pic>
        <p:nvPicPr>
          <p:cNvPr id="9" name="Grafik 8" descr="Ein Bild, das Gras, Spieler, Schläger, grün enthält.&#10;&#10;Automatisch generierte Beschreibung">
            <a:extLst>
              <a:ext uri="{FF2B5EF4-FFF2-40B4-BE49-F238E27FC236}">
                <a16:creationId xmlns:a16="http://schemas.microsoft.com/office/drawing/2014/main" id="{D057ADF5-7DEE-594A-AFEE-2F25278D4B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33" b="15309"/>
          <a:stretch/>
        </p:blipFill>
        <p:spPr>
          <a:xfrm>
            <a:off x="2721278" y="3983966"/>
            <a:ext cx="6749443" cy="25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023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25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9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10" name="Objekt 9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588" y="158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Highlight"/>
          <p:cNvGrpSpPr>
            <a:grpSpLocks/>
          </p:cNvGrpSpPr>
          <p:nvPr/>
        </p:nvGrpSpPr>
        <p:grpSpPr bwMode="auto">
          <a:xfrm>
            <a:off x="334800" y="2708920"/>
            <a:ext cx="11518900" cy="288776"/>
            <a:chOff x="342" y="1063"/>
            <a:chExt cx="4329" cy="276"/>
          </a:xfrm>
        </p:grpSpPr>
        <p:sp>
          <p:nvSpPr>
            <p:cNvPr id="7" name="Rectangle 1042"/>
            <p:cNvSpPr>
              <a:spLocks noChangeArrowheads="1"/>
            </p:cNvSpPr>
            <p:nvPr/>
          </p:nvSpPr>
          <p:spPr bwMode="auto">
            <a:xfrm>
              <a:off x="342" y="1063"/>
              <a:ext cx="3118" cy="276"/>
            </a:xfrm>
            <a:prstGeom prst="rect">
              <a:avLst/>
            </a:prstGeom>
            <a:solidFill>
              <a:srgbClr val="FFFF00"/>
            </a:solidFill>
            <a:ln w="7239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/>
              <a:endParaRPr lang="de-DE" dirty="0"/>
            </a:p>
          </p:txBody>
        </p:sp>
        <p:sp>
          <p:nvSpPr>
            <p:cNvPr id="8" name="Rectangle 1043"/>
            <p:cNvSpPr>
              <a:spLocks noChangeArrowheads="1"/>
            </p:cNvSpPr>
            <p:nvPr/>
          </p:nvSpPr>
          <p:spPr bwMode="auto">
            <a:xfrm>
              <a:off x="3460" y="1063"/>
              <a:ext cx="1211" cy="276"/>
            </a:xfrm>
            <a:prstGeom prst="rect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lin ang="0" scaled="1"/>
              <a:tileRect/>
            </a:gradFill>
            <a:ln w="7239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/>
              <a:endParaRPr lang="de-DE" dirty="0"/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de-DE" dirty="0"/>
              <a:t>Motivation</a:t>
            </a:r>
          </a:p>
          <a:p>
            <a:pPr>
              <a:lnSpc>
                <a:spcPct val="300000"/>
              </a:lnSpc>
            </a:pPr>
            <a:r>
              <a:rPr lang="de-DE" dirty="0"/>
              <a:t>Entwicklung des Generators</a:t>
            </a:r>
          </a:p>
          <a:p>
            <a:pPr>
              <a:lnSpc>
                <a:spcPct val="300000"/>
              </a:lnSpc>
            </a:pPr>
            <a:r>
              <a:rPr lang="de-DE" dirty="0"/>
              <a:t>Beispiele</a:t>
            </a:r>
          </a:p>
          <a:p>
            <a:pPr>
              <a:lnSpc>
                <a:spcPct val="300000"/>
              </a:lnSpc>
            </a:pPr>
            <a:r>
              <a:rPr lang="de-DE" dirty="0"/>
              <a:t>Zusammenfassung und Ausblick</a:t>
            </a:r>
          </a:p>
        </p:txBody>
      </p:sp>
    </p:spTree>
    <p:extLst>
      <p:ext uri="{BB962C8B-B14F-4D97-AF65-F5344CB8AC3E}">
        <p14:creationId xmlns:p14="http://schemas.microsoft.com/office/powerpoint/2010/main" val="704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 des Generators</a:t>
            </a:r>
          </a:p>
        </p:txBody>
      </p:sp>
      <p:sp>
        <p:nvSpPr>
          <p:cNvPr id="17" name="Inhaltsplatzhalter 16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Logische Beschreibung</a:t>
            </a:r>
          </a:p>
          <a:p>
            <a:pPr lvl="1"/>
            <a:r>
              <a:rPr lang="de-DE" dirty="0"/>
              <a:t>Parameter liegen in definiertem Wertebereich</a:t>
            </a:r>
          </a:p>
          <a:p>
            <a:pPr lvl="1"/>
            <a:r>
              <a:rPr lang="de-DE" dirty="0"/>
              <a:t>Standard Annahmen für Kreuzungen</a:t>
            </a:r>
          </a:p>
          <a:p>
            <a:pPr lvl="2"/>
            <a:r>
              <a:rPr lang="de-DE" dirty="0"/>
              <a:t>Kreuzungsmittelpunkt liegt in Ursprung</a:t>
            </a:r>
          </a:p>
          <a:p>
            <a:pPr lvl="2"/>
            <a:r>
              <a:rPr lang="de-DE" dirty="0"/>
              <a:t>Standard Kreuzungsbereichsgröße</a:t>
            </a:r>
          </a:p>
          <a:p>
            <a:pPr lvl="2"/>
            <a:r>
              <a:rPr lang="de-DE" dirty="0"/>
              <a:t>Standard Fahrbahnbreite</a:t>
            </a:r>
          </a:p>
          <a:p>
            <a:pPr lvl="2"/>
            <a:r>
              <a:rPr lang="de-DE" dirty="0"/>
              <a:t>Verbindung aller Fahrbahnen</a:t>
            </a:r>
          </a:p>
          <a:p>
            <a:pPr lvl="2"/>
            <a:r>
              <a:rPr lang="de-DE" dirty="0"/>
              <a:t>Hauptstraßen haben Linksabbiegerspuren</a:t>
            </a:r>
          </a:p>
          <a:p>
            <a:pPr lvl="2"/>
            <a:r>
              <a:rPr lang="de-DE" dirty="0"/>
              <a:t>…</a:t>
            </a:r>
          </a:p>
          <a:p>
            <a:pPr marL="360000" lvl="1" indent="0">
              <a:buNone/>
            </a:pPr>
            <a:endParaRPr lang="de-DE" dirty="0"/>
          </a:p>
          <a:p>
            <a:pPr marL="360000" lvl="1" indent="0">
              <a:buNone/>
            </a:pPr>
            <a:endParaRPr lang="de-DE" dirty="0"/>
          </a:p>
          <a:p>
            <a:pPr marL="360000" lvl="1" indent="0">
              <a:buNone/>
            </a:pPr>
            <a:endParaRPr lang="de-DE" dirty="0"/>
          </a:p>
          <a:p>
            <a:pPr marL="360000" lvl="1" indent="0">
              <a:buNone/>
            </a:pP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Vorgeschriebene Nutzereingaben</a:t>
            </a:r>
          </a:p>
          <a:p>
            <a:pPr lvl="1"/>
            <a:r>
              <a:rPr lang="de-DE" dirty="0"/>
              <a:t>Kreuzungstyp</a:t>
            </a:r>
          </a:p>
          <a:p>
            <a:pPr lvl="1"/>
            <a:r>
              <a:rPr lang="de-DE" dirty="0"/>
              <a:t>Geometrien der Straßen</a:t>
            </a:r>
          </a:p>
          <a:p>
            <a:pPr lvl="1"/>
            <a:r>
              <a:rPr lang="de-DE" dirty="0"/>
              <a:t>Schnittwinkel der Straßen</a:t>
            </a:r>
          </a:p>
          <a:p>
            <a:pPr lvl="1"/>
            <a:endParaRPr lang="de-DE" dirty="0"/>
          </a:p>
          <a:p>
            <a:r>
              <a:rPr lang="de-DE" dirty="0"/>
              <a:t>Optionale Nutzereingaben</a:t>
            </a:r>
          </a:p>
          <a:p>
            <a:pPr lvl="1"/>
            <a:r>
              <a:rPr lang="de-DE" dirty="0"/>
              <a:t>Fahrbahnanzahl</a:t>
            </a:r>
          </a:p>
          <a:p>
            <a:pPr lvl="1"/>
            <a:r>
              <a:rPr lang="de-DE" dirty="0"/>
              <a:t>Fahrbahnbreite</a:t>
            </a:r>
          </a:p>
          <a:p>
            <a:pPr lvl="1"/>
            <a:r>
              <a:rPr lang="de-DE" dirty="0"/>
              <a:t>Fahrbahnmarkierung</a:t>
            </a:r>
          </a:p>
          <a:p>
            <a:pPr lvl="1"/>
            <a:r>
              <a:rPr lang="de-DE" dirty="0" err="1"/>
              <a:t>Spuraufweitung</a:t>
            </a:r>
            <a:endParaRPr lang="de-DE" dirty="0"/>
          </a:p>
          <a:p>
            <a:pPr lvl="1"/>
            <a:r>
              <a:rPr lang="de-DE" dirty="0"/>
              <a:t>Spurverengung</a:t>
            </a:r>
          </a:p>
          <a:p>
            <a:pPr lvl="1"/>
            <a:r>
              <a:rPr lang="de-DE" dirty="0"/>
              <a:t>Verkehrsschilder</a:t>
            </a:r>
          </a:p>
          <a:p>
            <a:pPr lvl="1"/>
            <a:r>
              <a:rPr lang="de-DE" dirty="0"/>
              <a:t>Kreuzungsbereichsgröße</a:t>
            </a:r>
          </a:p>
          <a:p>
            <a:pPr lvl="1"/>
            <a:r>
              <a:rPr lang="de-DE" dirty="0"/>
              <a:t>Kreuzungsverbindungen</a:t>
            </a:r>
          </a:p>
          <a:p>
            <a:pPr lvl="1"/>
            <a:r>
              <a:rPr lang="de-DE" dirty="0"/>
              <a:t>…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3898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 des Generators: Beispiel X-Kreuzung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Input: Kreuzungstyp, Straßen mit entsprechendem Schnittwinkel</a:t>
            </a:r>
          </a:p>
          <a:p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Extraktion der Daten aus dem XML-Input File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Berechnung des Kreuzungsbereiches ausgehend vom Kreuzungsmittelpunkt/Kreuzungsschnittpunkt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Generierung der 4 Ausgangsstraßen inkl. Fahrbahnen und Markierungen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Berechnung der Referenzlinien der Verbindungsstraßen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Generierung der Verbindungsstraßen inkl. Fahrbahnen und Markierungen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Speichern der Datenstruktur im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r>
              <a:rPr lang="de-DE" dirty="0" err="1"/>
              <a:t>Ouput</a:t>
            </a:r>
            <a:r>
              <a:rPr lang="de-DE" dirty="0"/>
              <a:t>: X-Kreuzung im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176" y="980728"/>
            <a:ext cx="4005048" cy="1368152"/>
          </a:xfrm>
          <a:prstGeom prst="rect">
            <a:avLst/>
          </a:prstGeom>
        </p:spPr>
      </p:pic>
      <p:pic>
        <p:nvPicPr>
          <p:cNvPr id="4" name="Grafik 3" descr="Ein Bild, das Gras, Spieler, Ball, Spiegel enthält.&#10;&#10;Automatisch generierte Beschreibung">
            <a:extLst>
              <a:ext uri="{FF2B5EF4-FFF2-40B4-BE49-F238E27FC236}">
                <a16:creationId xmlns:a16="http://schemas.microsoft.com/office/drawing/2014/main" id="{8284B44A-4F41-4749-9AE8-AFB1E842B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818" y="4052693"/>
            <a:ext cx="3644382" cy="213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348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IF-Praesentation_Standard">
  <a:themeElements>
    <a:clrScheme name="ika-MDI-2014-12-02">
      <a:dk1>
        <a:srgbClr val="171717"/>
      </a:dk1>
      <a:lt1>
        <a:srgbClr val="FFFFFF"/>
      </a:lt1>
      <a:dk2>
        <a:srgbClr val="5E5E5E"/>
      </a:dk2>
      <a:lt2>
        <a:srgbClr val="9A9A9A"/>
      </a:lt2>
      <a:accent1>
        <a:srgbClr val="5A7E92"/>
      </a:accent1>
      <a:accent2>
        <a:srgbClr val="E57200"/>
      </a:accent2>
      <a:accent3>
        <a:srgbClr val="CC071E"/>
      </a:accent3>
      <a:accent4>
        <a:srgbClr val="FFFF00"/>
      </a:accent4>
      <a:accent5>
        <a:srgbClr val="57AB27"/>
      </a:accent5>
      <a:accent6>
        <a:srgbClr val="00549F"/>
      </a:accent6>
      <a:hlink>
        <a:srgbClr val="171717"/>
      </a:hlink>
      <a:folHlink>
        <a:srgbClr val="171717"/>
      </a:folHlink>
    </a:clrScheme>
    <a:fontScheme name="ika Schrif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F-Praesentation_Standard.potx" id="{E7F76778-5F97-4944-99D4-939CC834A837}" vid="{5635BB10-CB1C-46F3-8B10-E9056336CB85}"/>
    </a:ext>
  </a:extLst>
</a:theme>
</file>

<file path=ppt/theme/theme2.xml><?xml version="1.0" encoding="utf-8"?>
<a:theme xmlns:a="http://schemas.openxmlformats.org/drawingml/2006/main" name="ika_Englisch">
  <a:themeElements>
    <a:clrScheme name="ika-MDI-2014-12-02">
      <a:dk1>
        <a:srgbClr val="171717"/>
      </a:dk1>
      <a:lt1>
        <a:srgbClr val="FFFFFF"/>
      </a:lt1>
      <a:dk2>
        <a:srgbClr val="5E5E5E"/>
      </a:dk2>
      <a:lt2>
        <a:srgbClr val="9A9A9A"/>
      </a:lt2>
      <a:accent1>
        <a:srgbClr val="5A7E92"/>
      </a:accent1>
      <a:accent2>
        <a:srgbClr val="E57200"/>
      </a:accent2>
      <a:accent3>
        <a:srgbClr val="CC071E"/>
      </a:accent3>
      <a:accent4>
        <a:srgbClr val="FFFF00"/>
      </a:accent4>
      <a:accent5>
        <a:srgbClr val="57AB27"/>
      </a:accent5>
      <a:accent6>
        <a:srgbClr val="00549F"/>
      </a:accent6>
      <a:hlink>
        <a:srgbClr val="171717"/>
      </a:hlink>
      <a:folHlink>
        <a:srgbClr val="171717"/>
      </a:folHlink>
    </a:clrScheme>
    <a:fontScheme name="ika Schrift 12 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F-Praesentation_Standard.potx" id="{E7F76778-5F97-4944-99D4-939CC834A837}" vid="{92738A45-4C3A-448E-B9F2-5207C5142988}"/>
    </a:ext>
  </a:extLst>
</a:theme>
</file>

<file path=ppt/theme/theme3.xml><?xml version="1.0" encoding="utf-8"?>
<a:theme xmlns:a="http://schemas.openxmlformats.org/drawingml/2006/main" name="fka_Deutsch">
  <a:themeElements>
    <a:clrScheme name="Benutzerdefiniert 1">
      <a:dk1>
        <a:srgbClr val="171717"/>
      </a:dk1>
      <a:lt1>
        <a:srgbClr val="FFFFFF"/>
      </a:lt1>
      <a:dk2>
        <a:srgbClr val="5E5E5E"/>
      </a:dk2>
      <a:lt2>
        <a:srgbClr val="9A9A9A"/>
      </a:lt2>
      <a:accent1>
        <a:srgbClr val="5A7E92"/>
      </a:accent1>
      <a:accent2>
        <a:srgbClr val="FFFF00"/>
      </a:accent2>
      <a:accent3>
        <a:srgbClr val="CC071E"/>
      </a:accent3>
      <a:accent4>
        <a:srgbClr val="E57200"/>
      </a:accent4>
      <a:accent5>
        <a:srgbClr val="57AB27"/>
      </a:accent5>
      <a:accent6>
        <a:srgbClr val="00549F"/>
      </a:accent6>
      <a:hlink>
        <a:srgbClr val="171717"/>
      </a:hlink>
      <a:folHlink>
        <a:srgbClr val="171717"/>
      </a:folHlink>
    </a:clrScheme>
    <a:fontScheme name="ika Schrift 12 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F-Praesentation_Standard.potx" id="{E7F76778-5F97-4944-99D4-939CC834A837}" vid="{EE11F701-5365-408A-B95C-169C795B2198}"/>
    </a:ext>
  </a:extLst>
</a:theme>
</file>

<file path=ppt/theme/theme4.xml><?xml version="1.0" encoding="utf-8"?>
<a:theme xmlns:a="http://schemas.openxmlformats.org/drawingml/2006/main" name="fka_Englisch">
  <a:themeElements>
    <a:clrScheme name="Benutzerdefiniert 1">
      <a:dk1>
        <a:srgbClr val="171717"/>
      </a:dk1>
      <a:lt1>
        <a:srgbClr val="FFFFFF"/>
      </a:lt1>
      <a:dk2>
        <a:srgbClr val="5E5E5E"/>
      </a:dk2>
      <a:lt2>
        <a:srgbClr val="9A9A9A"/>
      </a:lt2>
      <a:accent1>
        <a:srgbClr val="5A7E92"/>
      </a:accent1>
      <a:accent2>
        <a:srgbClr val="FFFF00"/>
      </a:accent2>
      <a:accent3>
        <a:srgbClr val="CC071E"/>
      </a:accent3>
      <a:accent4>
        <a:srgbClr val="E57200"/>
      </a:accent4>
      <a:accent5>
        <a:srgbClr val="57AB27"/>
      </a:accent5>
      <a:accent6>
        <a:srgbClr val="00549F"/>
      </a:accent6>
      <a:hlink>
        <a:srgbClr val="171717"/>
      </a:hlink>
      <a:folHlink>
        <a:srgbClr val="171717"/>
      </a:folHlink>
    </a:clrScheme>
    <a:fontScheme name="ika Schrift 12 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F-Praesentation_Standard.potx" id="{E7F76778-5F97-4944-99D4-939CC834A837}" vid="{13561F6A-C3D4-49F6-B73D-D830C456E04A}"/>
    </a:ext>
  </a:extLst>
</a:theme>
</file>

<file path=ppt/theme/theme5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IF-Praesentation_Standard</Template>
  <TotalTime>0</TotalTime>
  <Words>458</Words>
  <Application>Microsoft Macintosh PowerPoint</Application>
  <PresentationFormat>Breitbild</PresentationFormat>
  <Paragraphs>169</Paragraphs>
  <Slides>16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4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4" baseType="lpstr">
      <vt:lpstr>Arial</vt:lpstr>
      <vt:lpstr>Calibri</vt:lpstr>
      <vt:lpstr>Wingdings</vt:lpstr>
      <vt:lpstr>IF-Praesentation_Standard</vt:lpstr>
      <vt:lpstr>ika_Englisch</vt:lpstr>
      <vt:lpstr>fka_Deutsch</vt:lpstr>
      <vt:lpstr>fka_Englisch</vt:lpstr>
      <vt:lpstr>think-cell Folie</vt:lpstr>
      <vt:lpstr>CES Seminararbeit </vt:lpstr>
      <vt:lpstr>Agenda</vt:lpstr>
      <vt:lpstr>Motivation</vt:lpstr>
      <vt:lpstr>Motivation: Allgemeine Streckenbeschreibung</vt:lpstr>
      <vt:lpstr>Motivation: Abstraktionslevel</vt:lpstr>
      <vt:lpstr>Motivation: Ziel der Arbeit</vt:lpstr>
      <vt:lpstr>Agenda</vt:lpstr>
      <vt:lpstr>Entwicklung des Generators</vt:lpstr>
      <vt:lpstr>Entwicklung des Generators: Beispiel X-Kreuzung</vt:lpstr>
      <vt:lpstr>Agenda</vt:lpstr>
      <vt:lpstr>Beispiel: X-Kreuzung</vt:lpstr>
      <vt:lpstr>Beispiel: Kreisverkehr</vt:lpstr>
      <vt:lpstr>Beispiel: komplexes Straßennetzwerk</vt:lpstr>
      <vt:lpstr>Agenda</vt:lpstr>
      <vt:lpstr>Zusammenfassung und Ausblick</vt:lpstr>
      <vt:lpstr>PowerPoint-Präsentation</vt:lpstr>
    </vt:vector>
  </TitlesOfParts>
  <Company>ika RWTH Aachen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CES Seminararbeit</dc:title>
  <dc:creator>Christian Geller</dc:creator>
  <cp:lastModifiedBy>Christian Geller</cp:lastModifiedBy>
  <cp:revision>46</cp:revision>
  <dcterms:created xsi:type="dcterms:W3CDTF">2019-10-09T05:33:45Z</dcterms:created>
  <dcterms:modified xsi:type="dcterms:W3CDTF">2019-10-28T08:45:07Z</dcterms:modified>
</cp:coreProperties>
</file>